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8" r:id="rId2"/>
    <p:sldId id="259" r:id="rId3"/>
    <p:sldId id="262" r:id="rId4"/>
    <p:sldId id="264" r:id="rId5"/>
  </p:sldIdLst>
  <p:sldSz cx="9144000" cy="6858000" type="screen4x3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9470" autoAdjust="0"/>
  </p:normalViewPr>
  <p:slideViewPr>
    <p:cSldViewPr>
      <p:cViewPr>
        <p:scale>
          <a:sx n="70" d="100"/>
          <a:sy n="70" d="100"/>
        </p:scale>
        <p:origin x="-1386" y="-192"/>
      </p:cViewPr>
      <p:guideLst>
        <p:guide orient="horz" pos="2387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448" cy="496253"/>
          </a:xfrm>
          <a:prstGeom prst="rect">
            <a:avLst/>
          </a:prstGeom>
        </p:spPr>
        <p:txBody>
          <a:bodyPr vert="horz" lIns="91312" tIns="45656" rIns="91312" bIns="45656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643" y="0"/>
            <a:ext cx="2945448" cy="496253"/>
          </a:xfrm>
          <a:prstGeom prst="rect">
            <a:avLst/>
          </a:prstGeom>
        </p:spPr>
        <p:txBody>
          <a:bodyPr vert="horz" lIns="91312" tIns="45656" rIns="91312" bIns="45656" rtlCol="0"/>
          <a:lstStyle>
            <a:lvl1pPr algn="r">
              <a:defRPr sz="1200"/>
            </a:lvl1pPr>
          </a:lstStyle>
          <a:p>
            <a:fld id="{0C166B64-ED92-4E47-AE21-92C45AA36AEB}" type="datetimeFigureOut">
              <a:rPr kumimoji="1" lang="ja-JP" altLang="en-US" smtClean="0"/>
              <a:t>2018/8/31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4538"/>
            <a:ext cx="4959350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12" tIns="45656" rIns="91312" bIns="45656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085" y="4715192"/>
            <a:ext cx="5437506" cy="4466274"/>
          </a:xfrm>
          <a:prstGeom prst="rect">
            <a:avLst/>
          </a:prstGeom>
        </p:spPr>
        <p:txBody>
          <a:bodyPr vert="horz" lIns="91312" tIns="45656" rIns="91312" bIns="45656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800"/>
            <a:ext cx="2945448" cy="496252"/>
          </a:xfrm>
          <a:prstGeom prst="rect">
            <a:avLst/>
          </a:prstGeom>
        </p:spPr>
        <p:txBody>
          <a:bodyPr vert="horz" lIns="91312" tIns="45656" rIns="91312" bIns="45656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643" y="9428800"/>
            <a:ext cx="2945448" cy="496252"/>
          </a:xfrm>
          <a:prstGeom prst="rect">
            <a:avLst/>
          </a:prstGeom>
        </p:spPr>
        <p:txBody>
          <a:bodyPr vert="horz" lIns="91312" tIns="45656" rIns="91312" bIns="45656" rtlCol="0" anchor="b"/>
          <a:lstStyle>
            <a:lvl1pPr algn="r">
              <a:defRPr sz="1200"/>
            </a:lvl1pPr>
          </a:lstStyle>
          <a:p>
            <a:fld id="{A7A32306-FE98-401C-AA69-E3D085541C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25263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ECBA4-650F-4772-9380-B722C87DCF27}" type="datetimeFigureOut">
              <a:rPr kumimoji="1" lang="ja-JP" altLang="en-US" smtClean="0"/>
              <a:t>2018/8/31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0E6E9-B082-4A1D-B554-1A4B03C4CA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44952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ECBA4-650F-4772-9380-B722C87DCF27}" type="datetimeFigureOut">
              <a:rPr kumimoji="1" lang="ja-JP" altLang="en-US" smtClean="0"/>
              <a:t>2018/8/31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0E6E9-B082-4A1D-B554-1A4B03C4CA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98447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ECBA4-650F-4772-9380-B722C87DCF27}" type="datetimeFigureOut">
              <a:rPr kumimoji="1" lang="ja-JP" altLang="en-US" smtClean="0"/>
              <a:t>2018/8/31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0E6E9-B082-4A1D-B554-1A4B03C4CA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63864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ECBA4-650F-4772-9380-B722C87DCF27}" type="datetimeFigureOut">
              <a:rPr kumimoji="1" lang="ja-JP" altLang="en-US" smtClean="0"/>
              <a:t>2018/8/31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0E6E9-B082-4A1D-B554-1A4B03C4CA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00913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ECBA4-650F-4772-9380-B722C87DCF27}" type="datetimeFigureOut">
              <a:rPr kumimoji="1" lang="ja-JP" altLang="en-US" smtClean="0"/>
              <a:t>2018/8/31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0E6E9-B082-4A1D-B554-1A4B03C4CA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52654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ECBA4-650F-4772-9380-B722C87DCF27}" type="datetimeFigureOut">
              <a:rPr kumimoji="1" lang="ja-JP" altLang="en-US" smtClean="0"/>
              <a:t>2018/8/31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0E6E9-B082-4A1D-B554-1A4B03C4CA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26754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ECBA4-650F-4772-9380-B722C87DCF27}" type="datetimeFigureOut">
              <a:rPr kumimoji="1" lang="ja-JP" altLang="en-US" smtClean="0"/>
              <a:t>2018/8/31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0E6E9-B082-4A1D-B554-1A4B03C4CA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46324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ECBA4-650F-4772-9380-B722C87DCF27}" type="datetimeFigureOut">
              <a:rPr kumimoji="1" lang="ja-JP" altLang="en-US" smtClean="0"/>
              <a:t>2018/8/31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0E6E9-B082-4A1D-B554-1A4B03C4CA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66852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ECBA4-650F-4772-9380-B722C87DCF27}" type="datetimeFigureOut">
              <a:rPr kumimoji="1" lang="ja-JP" altLang="en-US" smtClean="0"/>
              <a:t>2018/8/31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0E6E9-B082-4A1D-B554-1A4B03C4CA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25298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ECBA4-650F-4772-9380-B722C87DCF27}" type="datetimeFigureOut">
              <a:rPr kumimoji="1" lang="ja-JP" altLang="en-US" smtClean="0"/>
              <a:t>2018/8/31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0E6E9-B082-4A1D-B554-1A4B03C4CA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90695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ECBA4-650F-4772-9380-B722C87DCF27}" type="datetimeFigureOut">
              <a:rPr kumimoji="1" lang="ja-JP" altLang="en-US" smtClean="0"/>
              <a:t>2018/8/31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0E6E9-B082-4A1D-B554-1A4B03C4CA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58133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3ECBA4-650F-4772-9380-B722C87DCF27}" type="datetimeFigureOut">
              <a:rPr kumimoji="1" lang="ja-JP" altLang="en-US" smtClean="0"/>
              <a:t>2018/8/31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D0E6E9-B082-4A1D-B554-1A4B03C4CA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46595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23528" y="922710"/>
            <a:ext cx="5184576" cy="490066"/>
          </a:xfrm>
        </p:spPr>
        <p:txBody>
          <a:bodyPr>
            <a:noAutofit/>
          </a:bodyPr>
          <a:lstStyle/>
          <a:p>
            <a:r>
              <a:rPr kumimoji="1" lang="ja-JP" altLang="en-US" sz="1800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○百舌鳥・古市古墳群世界文化</a:t>
            </a:r>
            <a:r>
              <a:rPr lang="ja-JP" altLang="en-US" sz="1800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遺産</a:t>
            </a:r>
            <a:r>
              <a:rPr kumimoji="1" lang="ja-JP" altLang="en-US" sz="1800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協議会について</a:t>
            </a:r>
            <a:endParaRPr kumimoji="1" lang="ja-JP" altLang="en-US" sz="1800" u="sng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340768"/>
            <a:ext cx="8291264" cy="230425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kumimoji="1" lang="ja-JP" altLang="en-US" sz="1700" b="1" dirty="0" smtClean="0"/>
              <a:t>＜</a:t>
            </a:r>
            <a:r>
              <a:rPr lang="ja-JP" altLang="en-US" sz="1700" b="1" dirty="0" smtClean="0"/>
              <a:t>概　　要</a:t>
            </a:r>
            <a:r>
              <a:rPr kumimoji="1" lang="ja-JP" altLang="en-US" sz="1700" b="1" dirty="0" smtClean="0"/>
              <a:t>＞</a:t>
            </a:r>
            <a:endParaRPr kumimoji="1" lang="en-US" altLang="ja-JP" sz="1700" b="1" dirty="0" smtClean="0"/>
          </a:p>
          <a:p>
            <a:pPr marL="0" indent="0">
              <a:buNone/>
            </a:pPr>
            <a:r>
              <a:rPr lang="ja-JP" altLang="en-US" sz="1700" dirty="0" smtClean="0"/>
              <a:t>　世界に類を見ない貴重な歴史遺産である「百舌鳥・古市古墳群」の世界文化遺産登録をめざすため、</a:t>
            </a:r>
            <a:r>
              <a:rPr lang="ja-JP" altLang="en-US" sz="1700" b="1" u="sng" dirty="0" smtClean="0"/>
              <a:t>平成</a:t>
            </a:r>
            <a:r>
              <a:rPr lang="en-US" altLang="ja-JP" sz="1700" b="1" u="sng" dirty="0" smtClean="0"/>
              <a:t>23</a:t>
            </a:r>
            <a:r>
              <a:rPr lang="ja-JP" altLang="en-US" sz="1700" b="1" u="sng" dirty="0" smtClean="0"/>
              <a:t>年</a:t>
            </a:r>
            <a:r>
              <a:rPr lang="en-US" altLang="ja-JP" sz="1700" b="1" u="sng" dirty="0" smtClean="0"/>
              <a:t>5</a:t>
            </a:r>
            <a:r>
              <a:rPr lang="ja-JP" altLang="en-US" sz="1700" b="1" u="sng" dirty="0" smtClean="0"/>
              <a:t>月に地元自治体からなる百舌鳥・古市古墳群世界文化遺産登録推進本部会議</a:t>
            </a:r>
            <a:r>
              <a:rPr lang="ja-JP" altLang="en-US" sz="1700" dirty="0" smtClean="0"/>
              <a:t>を設立し、事業・規制等の行って</a:t>
            </a:r>
            <a:r>
              <a:rPr lang="ja-JP" altLang="en-US" sz="1700" dirty="0"/>
              <a:t>きた</a:t>
            </a:r>
            <a:r>
              <a:rPr lang="ja-JP" altLang="en-US" sz="1700" dirty="0" smtClean="0"/>
              <a:t>。</a:t>
            </a:r>
            <a:endParaRPr lang="en-US" altLang="ja-JP" sz="1700" dirty="0" smtClean="0"/>
          </a:p>
          <a:p>
            <a:pPr marL="0" indent="0">
              <a:buNone/>
            </a:pPr>
            <a:r>
              <a:rPr lang="ja-JP" altLang="en-US" sz="1700" dirty="0"/>
              <a:t>　</a:t>
            </a:r>
            <a:r>
              <a:rPr lang="ja-JP" altLang="en-US" sz="1700" b="1" u="sng" dirty="0" smtClean="0"/>
              <a:t>平成</a:t>
            </a:r>
            <a:r>
              <a:rPr lang="en-US" altLang="ja-JP" sz="1700" b="1" u="sng" dirty="0" smtClean="0"/>
              <a:t>30</a:t>
            </a:r>
            <a:r>
              <a:rPr lang="ja-JP" altLang="en-US" sz="1700" b="1" u="sng" dirty="0" smtClean="0"/>
              <a:t>年に国と地方自治体からなる百舌鳥・古市古墳群世界文化遺産協議会</a:t>
            </a:r>
            <a:r>
              <a:rPr lang="ja-JP" altLang="en-US" sz="1700" dirty="0" smtClean="0"/>
              <a:t>を設立し、陵墓・史跡の一体的な管理を行っていくうえでの、意見交換・方針の共有を行う。</a:t>
            </a:r>
            <a:endParaRPr lang="en-US" altLang="ja-JP" sz="1700" dirty="0" smtClean="0"/>
          </a:p>
          <a:p>
            <a:pPr marL="0" indent="0">
              <a:buNone/>
            </a:pPr>
            <a:r>
              <a:rPr lang="ja-JP" altLang="en-US" sz="1700" dirty="0"/>
              <a:t>　</a:t>
            </a:r>
            <a:r>
              <a:rPr lang="ja-JP" altLang="en-US" sz="1700" dirty="0" smtClean="0"/>
              <a:t>今後、両組織が相互</a:t>
            </a:r>
            <a:r>
              <a:rPr lang="ja-JP" altLang="en-US" sz="1700" dirty="0"/>
              <a:t>に</a:t>
            </a:r>
            <a:r>
              <a:rPr lang="ja-JP" altLang="en-US" sz="1700" dirty="0" smtClean="0"/>
              <a:t>連携を行いながら、資産の保存管理・その周辺環境の保全、資産</a:t>
            </a:r>
            <a:r>
              <a:rPr lang="ja-JP" altLang="en-US" sz="1700" dirty="0"/>
              <a:t>の経過</a:t>
            </a:r>
            <a:r>
              <a:rPr lang="ja-JP" altLang="en-US" sz="1700" dirty="0" smtClean="0"/>
              <a:t>観察を行っていく。</a:t>
            </a:r>
            <a:endParaRPr lang="en-US" altLang="ja-JP" sz="1700" dirty="0" smtClean="0"/>
          </a:p>
        </p:txBody>
      </p:sp>
      <p:sp>
        <p:nvSpPr>
          <p:cNvPr id="5" name="コンテンツ プレースホルダー 2"/>
          <p:cNvSpPr txBox="1">
            <a:spLocks/>
          </p:cNvSpPr>
          <p:nvPr/>
        </p:nvSpPr>
        <p:spPr>
          <a:xfrm>
            <a:off x="467544" y="3645024"/>
            <a:ext cx="2808312" cy="3600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en-US" sz="1700" b="1" dirty="0" smtClean="0"/>
              <a:t>＜</a:t>
            </a:r>
            <a:r>
              <a:rPr lang="ja-JP" altLang="en-US" sz="1700" b="1" dirty="0"/>
              <a:t>本部</a:t>
            </a:r>
            <a:r>
              <a:rPr lang="ja-JP" altLang="en-US" sz="1700" b="1" dirty="0" smtClean="0"/>
              <a:t>会議と</a:t>
            </a:r>
            <a:r>
              <a:rPr lang="ja-JP" altLang="en-US" sz="1700" b="1" dirty="0"/>
              <a:t>協議会</a:t>
            </a:r>
            <a:r>
              <a:rPr lang="ja-JP" altLang="en-US" sz="1700" b="1" dirty="0" smtClean="0"/>
              <a:t>＞</a:t>
            </a:r>
            <a:endParaRPr lang="en-US" altLang="ja-JP" sz="1700" b="1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ja-JP" altLang="en-US" sz="1400" b="1" dirty="0"/>
          </a:p>
        </p:txBody>
      </p:sp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4543453"/>
              </p:ext>
            </p:extLst>
          </p:nvPr>
        </p:nvGraphicFramePr>
        <p:xfrm>
          <a:off x="251520" y="3998168"/>
          <a:ext cx="8677563" cy="274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8915"/>
                <a:gridCol w="3340815"/>
                <a:gridCol w="4197833"/>
              </a:tblGrid>
              <a:tr h="334305"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推進本部会議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協議会</a:t>
                      </a:r>
                      <a:endParaRPr kumimoji="1" lang="ja-JP" altLang="en-US" sz="1600" dirty="0"/>
                    </a:p>
                  </a:txBody>
                  <a:tcPr anchor="ctr"/>
                </a:tc>
              </a:tr>
              <a:tr h="51745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 smtClean="0"/>
                        <a:t>目　　的</a:t>
                      </a:r>
                      <a:endParaRPr kumimoji="1" lang="en-US" altLang="ja-JP" sz="16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地元自治体による</a:t>
                      </a:r>
                    </a:p>
                    <a:p>
                      <a:pPr algn="ctr"/>
                      <a:r>
                        <a:rPr kumimoji="1" lang="ja-JP" altLang="en-US" sz="1600" dirty="0" smtClean="0"/>
                        <a:t>事業・規制等の方針決定の場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 smtClean="0"/>
                        <a:t>国と地元自治体による</a:t>
                      </a:r>
                    </a:p>
                    <a:p>
                      <a:pPr algn="ctr"/>
                      <a:r>
                        <a:rPr kumimoji="1" lang="ja-JP" altLang="en-US" sz="1600" b="1" dirty="0" smtClean="0"/>
                        <a:t>意見交換・方針共有の場</a:t>
                      </a:r>
                    </a:p>
                  </a:txBody>
                  <a:tcPr anchor="ctr"/>
                </a:tc>
              </a:tr>
              <a:tr h="29957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設　　立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平成</a:t>
                      </a:r>
                      <a:r>
                        <a:rPr kumimoji="1" lang="en-US" altLang="ja-JP" sz="1600" dirty="0" smtClean="0"/>
                        <a:t>23</a:t>
                      </a:r>
                      <a:r>
                        <a:rPr kumimoji="1" lang="ja-JP" altLang="en-US" sz="1600" dirty="0" smtClean="0"/>
                        <a:t>年</a:t>
                      </a:r>
                      <a:r>
                        <a:rPr kumimoji="1" lang="en-US" altLang="ja-JP" sz="1600" dirty="0" smtClean="0"/>
                        <a:t>5</a:t>
                      </a:r>
                      <a:r>
                        <a:rPr kumimoji="1" lang="ja-JP" altLang="en-US" sz="1600" dirty="0" smtClean="0"/>
                        <a:t>月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 smtClean="0"/>
                        <a:t>平成</a:t>
                      </a:r>
                      <a:r>
                        <a:rPr kumimoji="1" lang="en-US" altLang="ja-JP" sz="1600" b="1" dirty="0" smtClean="0"/>
                        <a:t>30</a:t>
                      </a:r>
                      <a:r>
                        <a:rPr kumimoji="1" lang="ja-JP" altLang="en-US" sz="1600" b="1" dirty="0" smtClean="0"/>
                        <a:t>年</a:t>
                      </a:r>
                      <a:endParaRPr kumimoji="1" lang="ja-JP" altLang="en-US" sz="1600" b="1" dirty="0"/>
                    </a:p>
                  </a:txBody>
                  <a:tcPr anchor="ctr"/>
                </a:tc>
              </a:tr>
              <a:tr h="51745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構　　成</a:t>
                      </a:r>
                      <a:endParaRPr kumimoji="1" lang="en-US" altLang="ja-JP" sz="16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大阪府・堺市・羽曳野市・藤井寺市</a:t>
                      </a:r>
                      <a:endParaRPr kumimoji="1" lang="en-US" altLang="ja-JP" sz="16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 smtClean="0"/>
                        <a:t>宮内庁</a:t>
                      </a:r>
                      <a:endParaRPr kumimoji="1" lang="en-US" altLang="ja-JP" sz="1600" b="1" dirty="0" smtClean="0"/>
                    </a:p>
                    <a:p>
                      <a:pPr algn="ctr"/>
                      <a:r>
                        <a:rPr kumimoji="1" lang="ja-JP" altLang="en-US" sz="1600" b="1" dirty="0" smtClean="0"/>
                        <a:t>大阪府・堺市・羽曳野市・藤井寺市</a:t>
                      </a:r>
                      <a:endParaRPr kumimoji="1" lang="en-US" altLang="ja-JP" sz="1600" b="1" dirty="0" smtClean="0"/>
                    </a:p>
                  </a:txBody>
                  <a:tcPr anchor="ctr"/>
                </a:tc>
              </a:tr>
              <a:tr h="51745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協議事項</a:t>
                      </a:r>
                      <a:endParaRPr kumimoji="1" lang="en-US" altLang="ja-JP" sz="16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登録にかかる資料等の作成・調整</a:t>
                      </a:r>
                    </a:p>
                    <a:p>
                      <a:pPr algn="ctr"/>
                      <a:r>
                        <a:rPr kumimoji="1" lang="ja-JP" altLang="en-US" sz="1600" dirty="0" smtClean="0"/>
                        <a:t>広域的な情報発信等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 smtClean="0"/>
                        <a:t>資産の保存管理・整備活用に関する事項</a:t>
                      </a:r>
                    </a:p>
                    <a:p>
                      <a:pPr algn="ctr"/>
                      <a:r>
                        <a:rPr kumimoji="1" lang="ja-JP" altLang="en-US" sz="1600" b="1" dirty="0" smtClean="0"/>
                        <a:t>資産の周辺環境の保全に関する事項</a:t>
                      </a:r>
                    </a:p>
                  </a:txBody>
                  <a:tcPr anchor="ctr"/>
                </a:tc>
              </a:tr>
              <a:tr h="29957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学術検討</a:t>
                      </a:r>
                      <a:endParaRPr kumimoji="1" lang="en-US" altLang="ja-JP" sz="16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 smtClean="0"/>
                        <a:t>学術委員会（学識経験者）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8" name="正方形/長方形 7">
            <a:extLst>
              <a:ext uri="{FF2B5EF4-FFF2-40B4-BE49-F238E27FC236}">
                <a16:creationId xmlns:lc="http://schemas.openxmlformats.org/drawingml/2006/lockedCanvas" xmlns="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o="urn:schemas-microsoft-com:office:office" xmlns:v="urn:schemas-microsoft-com:vml" xmlns:w10="urn:schemas-microsoft-com:office:word" xmlns:w="http://schemas.openxmlformats.org/wordprocessingml/2006/main" xmlns:w15="http://schemas.microsoft.com/office/word/2012/wordml" xmlns:w16se="http://schemas.microsoft.com/office/word/2015/wordml/symex" xmlns:a16="http://schemas.microsoft.com/office/drawing/2014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p="http://schemas.openxmlformats.org/drawingml/2006/wordprocessingDrawing" xmlns:wp14="http://schemas.microsoft.com/office/word/2010/wordprocessingDrawing" xmlns:m="http://schemas.openxmlformats.org/officeDocument/2006/math" xmlns:mc="http://schemas.openxmlformats.org/markup-compatibility/2006" xmlns:wpc="http://schemas.microsoft.com/office/word/2010/wordprocessingCanvas" id="{E3199820-5628-4346-ADF8-6C9CFF426A7D}"/>
              </a:ext>
            </a:extLst>
          </p:cNvPr>
          <p:cNvSpPr/>
          <p:nvPr/>
        </p:nvSpPr>
        <p:spPr>
          <a:xfrm>
            <a:off x="7308303" y="62905"/>
            <a:ext cx="1620779" cy="485775"/>
          </a:xfrm>
          <a:prstGeom prst="rect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wrap="square" rtlCol="0" anchor="ctr">
            <a:noAutofit/>
          </a:bodyPr>
          <a:lstStyle/>
          <a:p>
            <a:pPr algn="ctr">
              <a:spcAft>
                <a:spcPts val="0"/>
              </a:spcAft>
            </a:pPr>
            <a:r>
              <a:rPr lang="en-US" sz="1050" dirty="0" smtClean="0">
                <a:solidFill>
                  <a:srgbClr val="000000"/>
                </a:solidFill>
                <a:effectLst/>
                <a:latin typeface="ＭＳ ゴシック"/>
                <a:cs typeface="Times New Roman"/>
              </a:rPr>
              <a:t>180</a:t>
            </a:r>
            <a:r>
              <a:rPr lang="en-US" altLang="ja-JP" sz="1050" dirty="0">
                <a:solidFill>
                  <a:srgbClr val="000000"/>
                </a:solidFill>
                <a:latin typeface="ＭＳ ゴシック"/>
                <a:cs typeface="Times New Roman"/>
              </a:rPr>
              <a:t>907</a:t>
            </a:r>
            <a:r>
              <a:rPr lang="ja-JP" altLang="en-US" sz="1050" dirty="0">
                <a:solidFill>
                  <a:srgbClr val="000000"/>
                </a:solidFill>
                <a:latin typeface="ＭＳ Ｐゴシック"/>
                <a:ea typeface="ＭＳ ゴシック"/>
                <a:cs typeface="Times New Roman"/>
              </a:rPr>
              <a:t>　協議会</a:t>
            </a:r>
            <a:r>
              <a:rPr lang="ja-JP" altLang="en-US" sz="1050" dirty="0" smtClean="0">
                <a:solidFill>
                  <a:srgbClr val="000000"/>
                </a:solidFill>
                <a:latin typeface="ＭＳ Ｐゴシック"/>
                <a:ea typeface="ＭＳ ゴシック"/>
                <a:cs typeface="Times New Roman"/>
              </a:rPr>
              <a:t>資料</a:t>
            </a:r>
            <a:endParaRPr lang="en-US" altLang="ja-JP" sz="1050" dirty="0" smtClean="0">
              <a:solidFill>
                <a:srgbClr val="000000"/>
              </a:solidFill>
              <a:latin typeface="ＭＳ Ｐゴシック"/>
              <a:ea typeface="ＭＳ ゴシック"/>
              <a:cs typeface="Times New Roman"/>
            </a:endParaRPr>
          </a:p>
        </p:txBody>
      </p:sp>
      <p:sp>
        <p:nvSpPr>
          <p:cNvPr id="9" name="タイトル 1"/>
          <p:cNvSpPr txBox="1">
            <a:spLocks/>
          </p:cNvSpPr>
          <p:nvPr/>
        </p:nvSpPr>
        <p:spPr>
          <a:xfrm>
            <a:off x="179511" y="346646"/>
            <a:ext cx="6912770" cy="49006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000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１　</a:t>
            </a:r>
            <a:r>
              <a:rPr lang="ja-JP" altLang="ja-JP" sz="2000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資産</a:t>
            </a:r>
            <a:r>
              <a:rPr lang="ja-JP" altLang="ja-JP" sz="2000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の保存</a:t>
            </a:r>
            <a:r>
              <a:rPr lang="ja-JP" altLang="ja-JP" sz="2000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管理</a:t>
            </a:r>
            <a:r>
              <a:rPr lang="ja-JP" altLang="en-US" sz="2000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lang="ja-JP" altLang="ja-JP" sz="2000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周辺</a:t>
            </a:r>
            <a:r>
              <a:rPr lang="ja-JP" altLang="ja-JP" sz="2000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環境整備等に</a:t>
            </a:r>
            <a:r>
              <a:rPr lang="ja-JP" altLang="ja-JP" sz="2000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おける</a:t>
            </a:r>
            <a:r>
              <a:rPr lang="ja-JP" altLang="en-US" sz="2000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協議会の役割</a:t>
            </a:r>
            <a:endParaRPr lang="ja-JP" altLang="en-US" sz="2000" u="sng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6740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正方形/長方形 92"/>
          <p:cNvSpPr/>
          <p:nvPr/>
        </p:nvSpPr>
        <p:spPr>
          <a:xfrm>
            <a:off x="4857323" y="1645085"/>
            <a:ext cx="2018933" cy="504056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 b="1" dirty="0"/>
          </a:p>
        </p:txBody>
      </p:sp>
      <p:sp>
        <p:nvSpPr>
          <p:cNvPr id="74" name="正方形/長方形 73"/>
          <p:cNvSpPr/>
          <p:nvPr/>
        </p:nvSpPr>
        <p:spPr>
          <a:xfrm>
            <a:off x="2015106" y="2554462"/>
            <a:ext cx="2239557" cy="231164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331802" y="169476"/>
            <a:ext cx="65525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協議会と本部会議の関係性</a:t>
            </a:r>
            <a:endParaRPr kumimoji="1" lang="ja-JP" altLang="en-US" sz="2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2402521" y="3284984"/>
            <a:ext cx="1439844" cy="36671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b="1" dirty="0" smtClean="0"/>
              <a:t>学術委員会</a:t>
            </a:r>
            <a:endParaRPr kumimoji="1" lang="ja-JP" altLang="en-US" sz="1600" b="1" dirty="0"/>
          </a:p>
        </p:txBody>
      </p:sp>
      <p:sp>
        <p:nvSpPr>
          <p:cNvPr id="9" name="正方形/長方形 8"/>
          <p:cNvSpPr/>
          <p:nvPr/>
        </p:nvSpPr>
        <p:spPr bwMode="gray">
          <a:xfrm>
            <a:off x="5148064" y="1733764"/>
            <a:ext cx="1439844" cy="332296"/>
          </a:xfrm>
          <a:prstGeom prst="rect">
            <a:avLst/>
          </a:prstGeom>
          <a:solidFill>
            <a:schemeClr val="accent3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b="1" dirty="0" smtClean="0">
                <a:solidFill>
                  <a:schemeClr val="bg1"/>
                </a:solidFill>
              </a:rPr>
              <a:t>専門部会</a:t>
            </a:r>
            <a:endParaRPr kumimoji="1" lang="ja-JP" altLang="en-US" sz="1600" b="1" dirty="0">
              <a:solidFill>
                <a:schemeClr val="bg1"/>
              </a:solidFill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5004048" y="6118557"/>
            <a:ext cx="1655868" cy="406787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b="1" dirty="0" smtClean="0"/>
              <a:t>本部会議</a:t>
            </a:r>
            <a:endParaRPr kumimoji="1" lang="ja-JP" altLang="en-US" sz="1600" b="1" dirty="0"/>
          </a:p>
        </p:txBody>
      </p:sp>
      <p:sp>
        <p:nvSpPr>
          <p:cNvPr id="13" name="正方形/長方形 12"/>
          <p:cNvSpPr/>
          <p:nvPr/>
        </p:nvSpPr>
        <p:spPr>
          <a:xfrm>
            <a:off x="2402521" y="3861048"/>
            <a:ext cx="1439844" cy="351039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b="1" dirty="0" smtClean="0"/>
              <a:t>作業部会</a:t>
            </a:r>
            <a:endParaRPr kumimoji="1" lang="ja-JP" altLang="en-US" sz="1600" b="1" dirty="0"/>
          </a:p>
        </p:txBody>
      </p:sp>
      <p:cxnSp>
        <p:nvCxnSpPr>
          <p:cNvPr id="34" name="直線コネクタ 33"/>
          <p:cNvCxnSpPr/>
          <p:nvPr/>
        </p:nvCxnSpPr>
        <p:spPr>
          <a:xfrm>
            <a:off x="827584" y="1556792"/>
            <a:ext cx="7776864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テキスト ボックス 37"/>
          <p:cNvSpPr txBox="1"/>
          <p:nvPr/>
        </p:nvSpPr>
        <p:spPr>
          <a:xfrm>
            <a:off x="4976123" y="3501008"/>
            <a:ext cx="204414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意見の共有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（定型的・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軽易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な案件）</a:t>
            </a:r>
            <a:endParaRPr kumimoji="1" lang="ja-JP" altLang="en-US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36" name="直線コネクタ 35"/>
          <p:cNvCxnSpPr/>
          <p:nvPr/>
        </p:nvCxnSpPr>
        <p:spPr>
          <a:xfrm>
            <a:off x="4572000" y="692696"/>
            <a:ext cx="0" cy="60486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テキスト ボックス 42"/>
          <p:cNvSpPr txBox="1"/>
          <p:nvPr/>
        </p:nvSpPr>
        <p:spPr>
          <a:xfrm>
            <a:off x="902301" y="1722294"/>
            <a:ext cx="10054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情報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収集</a:t>
            </a:r>
            <a:endParaRPr kumimoji="1"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企画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立案</a:t>
            </a:r>
            <a:endParaRPr kumimoji="1" lang="ja-JP" altLang="en-US" sz="1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902301" y="3306470"/>
            <a:ext cx="10054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学術検討</a:t>
            </a:r>
            <a:endParaRPr kumimoji="1" lang="ja-JP" altLang="en-US" sz="1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27" name="カギ線コネクタ 26"/>
          <p:cNvCxnSpPr>
            <a:endCxn id="50" idx="0"/>
          </p:cNvCxnSpPr>
          <p:nvPr/>
        </p:nvCxnSpPr>
        <p:spPr>
          <a:xfrm rot="10800000" flipV="1">
            <a:off x="3122443" y="2379664"/>
            <a:ext cx="1878896" cy="329256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直線矢印コネクタ 47"/>
          <p:cNvCxnSpPr>
            <a:stCxn id="7" idx="2"/>
            <a:endCxn id="13" idx="0"/>
          </p:cNvCxnSpPr>
          <p:nvPr/>
        </p:nvCxnSpPr>
        <p:spPr>
          <a:xfrm>
            <a:off x="3122443" y="3651701"/>
            <a:ext cx="0" cy="20934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直線矢印コネクタ 54"/>
          <p:cNvCxnSpPr>
            <a:stCxn id="13" idx="2"/>
          </p:cNvCxnSpPr>
          <p:nvPr/>
        </p:nvCxnSpPr>
        <p:spPr>
          <a:xfrm>
            <a:off x="3122443" y="4212087"/>
            <a:ext cx="8706" cy="2160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正方形/長方形 60"/>
          <p:cNvSpPr/>
          <p:nvPr/>
        </p:nvSpPr>
        <p:spPr>
          <a:xfrm>
            <a:off x="2402521" y="4437112"/>
            <a:ext cx="1439844" cy="320988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b="1" dirty="0" smtClean="0"/>
              <a:t>協議会</a:t>
            </a:r>
            <a:endParaRPr kumimoji="1" lang="ja-JP" altLang="en-US" sz="1600" b="1" dirty="0"/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902301" y="3996353"/>
            <a:ext cx="10054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情報共有</a:t>
            </a:r>
            <a:endParaRPr kumimoji="1"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意見交換</a:t>
            </a:r>
            <a:endParaRPr kumimoji="1" lang="ja-JP" altLang="en-US" sz="1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3" name="左中かっこ 62"/>
          <p:cNvSpPr/>
          <p:nvPr/>
        </p:nvSpPr>
        <p:spPr>
          <a:xfrm>
            <a:off x="2087114" y="3933056"/>
            <a:ext cx="252638" cy="820398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6" name="正方形/長方形 65"/>
          <p:cNvSpPr/>
          <p:nvPr/>
        </p:nvSpPr>
        <p:spPr>
          <a:xfrm>
            <a:off x="5004048" y="4941168"/>
            <a:ext cx="1439844" cy="349599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b="1" dirty="0"/>
              <a:t>幹事会</a:t>
            </a:r>
            <a:endParaRPr kumimoji="1" lang="ja-JP" altLang="en-US" sz="1600" b="1" dirty="0"/>
          </a:p>
        </p:txBody>
      </p:sp>
      <p:cxnSp>
        <p:nvCxnSpPr>
          <p:cNvPr id="67" name="カギ線コネクタ 66"/>
          <p:cNvCxnSpPr>
            <a:stCxn id="61" idx="2"/>
          </p:cNvCxnSpPr>
          <p:nvPr/>
        </p:nvCxnSpPr>
        <p:spPr>
          <a:xfrm rot="16200000" flipH="1">
            <a:off x="3810949" y="4069594"/>
            <a:ext cx="357868" cy="1734880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カギ線コネクタ 69"/>
          <p:cNvCxnSpPr>
            <a:stCxn id="13" idx="3"/>
            <a:endCxn id="66" idx="0"/>
          </p:cNvCxnSpPr>
          <p:nvPr/>
        </p:nvCxnSpPr>
        <p:spPr>
          <a:xfrm>
            <a:off x="3842365" y="4036568"/>
            <a:ext cx="1881605" cy="904600"/>
          </a:xfrm>
          <a:prstGeom prst="bentConnector2">
            <a:avLst/>
          </a:prstGeom>
          <a:ln>
            <a:prstDash val="lg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テキスト ボックス 72"/>
          <p:cNvSpPr txBox="1"/>
          <p:nvPr/>
        </p:nvSpPr>
        <p:spPr>
          <a:xfrm>
            <a:off x="902301" y="5118140"/>
            <a:ext cx="10054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方針決定</a:t>
            </a:r>
            <a:endParaRPr kumimoji="1" lang="ja-JP" altLang="en-US" sz="1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76" name="直線矢印コネクタ 75"/>
          <p:cNvCxnSpPr/>
          <p:nvPr/>
        </p:nvCxnSpPr>
        <p:spPr>
          <a:xfrm>
            <a:off x="5148064" y="5287417"/>
            <a:ext cx="0" cy="8311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テキスト ボックス 79"/>
          <p:cNvSpPr txBox="1"/>
          <p:nvPr/>
        </p:nvSpPr>
        <p:spPr>
          <a:xfrm>
            <a:off x="902301" y="5931714"/>
            <a:ext cx="111280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報告・確認</a:t>
            </a:r>
            <a:endParaRPr kumimoji="1" lang="ja-JP" altLang="en-US" sz="1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3" name="テキスト ボックス 82"/>
          <p:cNvSpPr txBox="1"/>
          <p:nvPr/>
        </p:nvSpPr>
        <p:spPr>
          <a:xfrm>
            <a:off x="3057123" y="2113111"/>
            <a:ext cx="9028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情報提供</a:t>
            </a:r>
            <a:endParaRPr kumimoji="1" lang="ja-JP" altLang="en-US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5" name="テキスト ボックス 84"/>
          <p:cNvSpPr txBox="1"/>
          <p:nvPr/>
        </p:nvSpPr>
        <p:spPr>
          <a:xfrm>
            <a:off x="3089448" y="4849415"/>
            <a:ext cx="116521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意見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共有</a:t>
            </a:r>
            <a:endParaRPr kumimoji="1" lang="ja-JP" altLang="en-US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87" name="直線コネクタ 86"/>
          <p:cNvCxnSpPr/>
          <p:nvPr/>
        </p:nvCxnSpPr>
        <p:spPr>
          <a:xfrm>
            <a:off x="828767" y="692696"/>
            <a:ext cx="777568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テキスト ボックス 96"/>
          <p:cNvSpPr txBox="1"/>
          <p:nvPr/>
        </p:nvSpPr>
        <p:spPr>
          <a:xfrm>
            <a:off x="3135664" y="3615406"/>
            <a:ext cx="5437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助言</a:t>
            </a:r>
            <a:endParaRPr kumimoji="1" lang="ja-JP" altLang="en-US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8" name="テキスト ボックス 97"/>
          <p:cNvSpPr txBox="1"/>
          <p:nvPr/>
        </p:nvSpPr>
        <p:spPr>
          <a:xfrm>
            <a:off x="3146017" y="4165365"/>
            <a:ext cx="5437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報告</a:t>
            </a:r>
            <a:endParaRPr kumimoji="1" lang="ja-JP" altLang="en-US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0" name="正方形/長方形 49"/>
          <p:cNvSpPr/>
          <p:nvPr/>
        </p:nvSpPr>
        <p:spPr>
          <a:xfrm>
            <a:off x="2402521" y="2708920"/>
            <a:ext cx="1439844" cy="351039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b="1" dirty="0" smtClean="0"/>
              <a:t>作業部会</a:t>
            </a:r>
            <a:endParaRPr kumimoji="1" lang="ja-JP" altLang="en-US" sz="1600" b="1" dirty="0"/>
          </a:p>
        </p:txBody>
      </p:sp>
      <p:cxnSp>
        <p:nvCxnSpPr>
          <p:cNvPr id="52" name="直線矢印コネクタ 51"/>
          <p:cNvCxnSpPr>
            <a:stCxn id="50" idx="2"/>
            <a:endCxn id="7" idx="0"/>
          </p:cNvCxnSpPr>
          <p:nvPr/>
        </p:nvCxnSpPr>
        <p:spPr>
          <a:xfrm>
            <a:off x="3122443" y="3059959"/>
            <a:ext cx="0" cy="2250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テキスト ボックス 55"/>
          <p:cNvSpPr txBox="1"/>
          <p:nvPr/>
        </p:nvSpPr>
        <p:spPr>
          <a:xfrm>
            <a:off x="3129131" y="3018582"/>
            <a:ext cx="5437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報告</a:t>
            </a:r>
            <a:endParaRPr kumimoji="1" lang="ja-JP" altLang="en-US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2" name="正方形/長方形 71"/>
          <p:cNvSpPr/>
          <p:nvPr/>
        </p:nvSpPr>
        <p:spPr>
          <a:xfrm>
            <a:off x="5148064" y="2204864"/>
            <a:ext cx="1439844" cy="349599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b="1" dirty="0"/>
              <a:t>幹事会</a:t>
            </a:r>
            <a:endParaRPr kumimoji="1" lang="ja-JP" altLang="en-US" sz="1600" b="1" dirty="0"/>
          </a:p>
        </p:txBody>
      </p:sp>
      <p:cxnSp>
        <p:nvCxnSpPr>
          <p:cNvPr id="75" name="直線矢印コネクタ 74"/>
          <p:cNvCxnSpPr>
            <a:stCxn id="9" idx="2"/>
            <a:endCxn id="72" idx="0"/>
          </p:cNvCxnSpPr>
          <p:nvPr/>
        </p:nvCxnSpPr>
        <p:spPr>
          <a:xfrm>
            <a:off x="5867986" y="2066060"/>
            <a:ext cx="0" cy="1388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正方形/長方形 77"/>
          <p:cNvSpPr/>
          <p:nvPr/>
        </p:nvSpPr>
        <p:spPr>
          <a:xfrm>
            <a:off x="5148064" y="2544292"/>
            <a:ext cx="1439844" cy="276547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b="1" dirty="0" smtClean="0"/>
              <a:t>事務局</a:t>
            </a:r>
            <a:endParaRPr kumimoji="1" lang="ja-JP" altLang="en-US" sz="1600" b="1" dirty="0"/>
          </a:p>
        </p:txBody>
      </p:sp>
      <p:sp>
        <p:nvSpPr>
          <p:cNvPr id="79" name="正方形/長方形 78"/>
          <p:cNvSpPr/>
          <p:nvPr/>
        </p:nvSpPr>
        <p:spPr>
          <a:xfrm>
            <a:off x="5004048" y="5290767"/>
            <a:ext cx="1439844" cy="276547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b="1" dirty="0" smtClean="0"/>
              <a:t>事務局</a:t>
            </a:r>
            <a:endParaRPr kumimoji="1" lang="ja-JP" altLang="en-US" sz="1600" b="1" dirty="0"/>
          </a:p>
        </p:txBody>
      </p:sp>
      <p:sp>
        <p:nvSpPr>
          <p:cNvPr id="82" name="正方形/長方形 81"/>
          <p:cNvSpPr/>
          <p:nvPr/>
        </p:nvSpPr>
        <p:spPr bwMode="gray">
          <a:xfrm>
            <a:off x="5364088" y="5661248"/>
            <a:ext cx="1439844" cy="332296"/>
          </a:xfrm>
          <a:prstGeom prst="rect">
            <a:avLst/>
          </a:prstGeom>
          <a:solidFill>
            <a:schemeClr val="accent3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b="1" dirty="0" smtClean="0">
                <a:solidFill>
                  <a:schemeClr val="bg1"/>
                </a:solidFill>
              </a:rPr>
              <a:t>専門部会</a:t>
            </a:r>
            <a:endParaRPr kumimoji="1" lang="ja-JP" altLang="en-US" sz="1600" b="1" dirty="0">
              <a:solidFill>
                <a:schemeClr val="bg1"/>
              </a:solidFill>
            </a:endParaRPr>
          </a:p>
        </p:txBody>
      </p:sp>
      <p:cxnSp>
        <p:nvCxnSpPr>
          <p:cNvPr id="89" name="カギ線コネクタ 88"/>
          <p:cNvCxnSpPr>
            <a:endCxn id="82" idx="1"/>
          </p:cNvCxnSpPr>
          <p:nvPr/>
        </p:nvCxnSpPr>
        <p:spPr>
          <a:xfrm rot="16200000" flipH="1">
            <a:off x="5179962" y="5643269"/>
            <a:ext cx="260083" cy="108170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カギ線コネクタ 95"/>
          <p:cNvCxnSpPr>
            <a:endCxn id="66" idx="3"/>
          </p:cNvCxnSpPr>
          <p:nvPr/>
        </p:nvCxnSpPr>
        <p:spPr>
          <a:xfrm rot="16200000" flipV="1">
            <a:off x="6315426" y="5244434"/>
            <a:ext cx="545280" cy="288348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正方形/長方形 45"/>
          <p:cNvSpPr/>
          <p:nvPr/>
        </p:nvSpPr>
        <p:spPr bwMode="gray">
          <a:xfrm>
            <a:off x="6948260" y="1715341"/>
            <a:ext cx="1439844" cy="489523"/>
          </a:xfrm>
          <a:prstGeom prst="rect">
            <a:avLst/>
          </a:prstGeom>
          <a:solidFill>
            <a:schemeClr val="accent3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 smtClean="0"/>
              <a:t>資産</a:t>
            </a:r>
            <a:endParaRPr kumimoji="1" lang="en-US" altLang="ja-JP" sz="1400" b="1" dirty="0" smtClean="0"/>
          </a:p>
          <a:p>
            <a:pPr algn="ctr"/>
            <a:r>
              <a:rPr kumimoji="1" lang="ja-JP" altLang="en-US" sz="1400" b="1" dirty="0" smtClean="0"/>
              <a:t>専門部会</a:t>
            </a:r>
            <a:endParaRPr kumimoji="1" lang="ja-JP" altLang="en-US" sz="1400" b="1" dirty="0"/>
          </a:p>
        </p:txBody>
      </p:sp>
      <p:sp>
        <p:nvSpPr>
          <p:cNvPr id="47" name="正方形/長方形 46"/>
          <p:cNvSpPr/>
          <p:nvPr/>
        </p:nvSpPr>
        <p:spPr bwMode="gray">
          <a:xfrm>
            <a:off x="7020272" y="2166253"/>
            <a:ext cx="1439844" cy="509269"/>
          </a:xfrm>
          <a:prstGeom prst="rect">
            <a:avLst/>
          </a:prstGeom>
          <a:solidFill>
            <a:schemeClr val="accent3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b="1" dirty="0"/>
              <a:t>緩衝</a:t>
            </a:r>
            <a:r>
              <a:rPr lang="ja-JP" altLang="en-US" sz="1400" b="1" dirty="0" smtClean="0"/>
              <a:t>地帯</a:t>
            </a:r>
            <a:endParaRPr lang="en-US" altLang="ja-JP" sz="1400" b="1" dirty="0" smtClean="0"/>
          </a:p>
          <a:p>
            <a:pPr algn="ctr"/>
            <a:r>
              <a:rPr kumimoji="1" lang="ja-JP" altLang="en-US" sz="1400" b="1" dirty="0" smtClean="0"/>
              <a:t>専門部会</a:t>
            </a:r>
            <a:endParaRPr kumimoji="1" lang="ja-JP" altLang="en-US" sz="1400" b="1" dirty="0"/>
          </a:p>
        </p:txBody>
      </p:sp>
      <p:sp>
        <p:nvSpPr>
          <p:cNvPr id="49" name="正方形/長方形 48"/>
          <p:cNvSpPr/>
          <p:nvPr/>
        </p:nvSpPr>
        <p:spPr bwMode="gray">
          <a:xfrm>
            <a:off x="7087007" y="2637736"/>
            <a:ext cx="1439844" cy="493406"/>
          </a:xfrm>
          <a:prstGeom prst="rect">
            <a:avLst/>
          </a:prstGeom>
          <a:solidFill>
            <a:schemeClr val="accent3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 smtClean="0"/>
              <a:t>来訪者対策</a:t>
            </a:r>
            <a:endParaRPr kumimoji="1" lang="en-US" altLang="ja-JP" sz="1400" b="1" dirty="0" smtClean="0"/>
          </a:p>
          <a:p>
            <a:pPr algn="ctr"/>
            <a:r>
              <a:rPr kumimoji="1" lang="ja-JP" altLang="en-US" sz="1400" b="1" dirty="0" smtClean="0"/>
              <a:t>専門部会</a:t>
            </a:r>
            <a:endParaRPr kumimoji="1" lang="ja-JP" altLang="en-US" sz="1400" b="1" dirty="0"/>
          </a:p>
        </p:txBody>
      </p:sp>
      <p:cxnSp>
        <p:nvCxnSpPr>
          <p:cNvPr id="53" name="カギ線コネクタ 52"/>
          <p:cNvCxnSpPr/>
          <p:nvPr/>
        </p:nvCxnSpPr>
        <p:spPr>
          <a:xfrm rot="10800000" flipV="1">
            <a:off x="6588224" y="1916833"/>
            <a:ext cx="504052" cy="1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テキスト ボックス 70"/>
          <p:cNvSpPr txBox="1"/>
          <p:nvPr/>
        </p:nvSpPr>
        <p:spPr>
          <a:xfrm>
            <a:off x="1115616" y="764704"/>
            <a:ext cx="28039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協</a:t>
            </a:r>
            <a:r>
              <a:rPr kumimoji="1" lang="ja-JP" altLang="en-US" b="1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議会（平成</a:t>
            </a:r>
            <a:r>
              <a:rPr lang="en-US" altLang="ja-JP" b="1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30</a:t>
            </a:r>
            <a:r>
              <a:rPr kumimoji="1" lang="ja-JP" altLang="en-US" b="1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年設立）</a:t>
            </a:r>
            <a:endParaRPr kumimoji="1" lang="ja-JP" altLang="en-US" b="1" u="sng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7" name="テキスト ボックス 76"/>
          <p:cNvSpPr txBox="1"/>
          <p:nvPr/>
        </p:nvSpPr>
        <p:spPr>
          <a:xfrm>
            <a:off x="5035970" y="764704"/>
            <a:ext cx="34964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推進本部</a:t>
            </a:r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会議（平成</a:t>
            </a:r>
            <a:r>
              <a:rPr kumimoji="1"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23</a:t>
            </a:r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年設立）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1" name="テキスト ボックス 80"/>
          <p:cNvSpPr txBox="1"/>
          <p:nvPr/>
        </p:nvSpPr>
        <p:spPr>
          <a:xfrm>
            <a:off x="1691680" y="1052736"/>
            <a:ext cx="21784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国と地元自治体による</a:t>
            </a:r>
            <a:endParaRPr kumimoji="1" lang="en-US" altLang="ja-JP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意見交換・方針共有の場</a:t>
            </a:r>
            <a:endParaRPr kumimoji="1" lang="ja-JP" altLang="en-US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4" name="テキスト ボックス 83"/>
          <p:cNvSpPr txBox="1"/>
          <p:nvPr/>
        </p:nvSpPr>
        <p:spPr>
          <a:xfrm>
            <a:off x="5436096" y="1052736"/>
            <a:ext cx="23872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地元自治</a:t>
            </a: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体による</a:t>
            </a:r>
            <a:endParaRPr kumimoji="1" lang="en-US" altLang="ja-JP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事業・規制等の方針決定の場</a:t>
            </a:r>
          </a:p>
        </p:txBody>
      </p:sp>
      <p:sp>
        <p:nvSpPr>
          <p:cNvPr id="86" name="テキスト ボックス 85"/>
          <p:cNvSpPr txBox="1"/>
          <p:nvPr/>
        </p:nvSpPr>
        <p:spPr>
          <a:xfrm>
            <a:off x="3779912" y="3491716"/>
            <a:ext cx="9557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文化庁</a:t>
            </a:r>
            <a:r>
              <a:rPr kumimoji="1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・宮内庁</a:t>
            </a:r>
            <a:endParaRPr kumimoji="1" lang="en-US" altLang="ja-JP" sz="9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kumimoji="1"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オブザーバ</a:t>
            </a:r>
            <a:r>
              <a:rPr kumimoji="1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参加</a:t>
            </a:r>
          </a:p>
        </p:txBody>
      </p:sp>
      <p:sp>
        <p:nvSpPr>
          <p:cNvPr id="88" name="左右矢印 87"/>
          <p:cNvSpPr/>
          <p:nvPr/>
        </p:nvSpPr>
        <p:spPr>
          <a:xfrm>
            <a:off x="3923928" y="1134036"/>
            <a:ext cx="1296144" cy="374121"/>
          </a:xfrm>
          <a:prstGeom prst="left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a:endParaRPr>
          </a:p>
        </p:txBody>
      </p:sp>
      <p:sp>
        <p:nvSpPr>
          <p:cNvPr id="90" name="テキスト ボックス 89"/>
          <p:cNvSpPr txBox="1"/>
          <p:nvPr/>
        </p:nvSpPr>
        <p:spPr>
          <a:xfrm>
            <a:off x="4355608" y="1175846"/>
            <a:ext cx="492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連携</a:t>
            </a:r>
            <a:endParaRPr kumimoji="1" lang="ja-JP" altLang="en-US" sz="1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4655621" y="5753581"/>
            <a:ext cx="492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報告</a:t>
            </a:r>
          </a:p>
        </p:txBody>
      </p:sp>
    </p:spTree>
    <p:extLst>
      <p:ext uri="{BB962C8B-B14F-4D97-AF65-F5344CB8AC3E}">
        <p14:creationId xmlns:p14="http://schemas.microsoft.com/office/powerpoint/2010/main" val="37627046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377800"/>
            <a:ext cx="8229600" cy="530920"/>
          </a:xfrm>
        </p:spPr>
        <p:txBody>
          <a:bodyPr>
            <a:normAutofit/>
          </a:bodyPr>
          <a:lstStyle/>
          <a:p>
            <a:r>
              <a:rPr lang="ja-JP" altLang="en-US" sz="2000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今後</a:t>
            </a:r>
            <a:r>
              <a:rPr lang="ja-JP" altLang="en-US" sz="2000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の協議会の検討状況</a:t>
            </a:r>
            <a:endParaRPr kumimoji="1" lang="ja-JP" altLang="en-US" sz="2000" u="sng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23528" y="836712"/>
            <a:ext cx="8496944" cy="1224136"/>
          </a:xfrm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kumimoji="1" lang="ja-JP" altLang="en-US" sz="1800" b="1" dirty="0" smtClean="0"/>
              <a:t>＜協議会</a:t>
            </a:r>
            <a:r>
              <a:rPr lang="ja-JP" altLang="en-US" sz="1800" b="1" dirty="0" smtClean="0"/>
              <a:t>協議</a:t>
            </a:r>
            <a:r>
              <a:rPr lang="ja-JP" altLang="en-US" sz="1800" b="1" dirty="0"/>
              <a:t>事項</a:t>
            </a:r>
            <a:r>
              <a:rPr kumimoji="1" lang="ja-JP" altLang="en-US" sz="1800" b="1" dirty="0" smtClean="0"/>
              <a:t>＞</a:t>
            </a:r>
            <a:endParaRPr kumimoji="1" lang="en-US" altLang="ja-JP" sz="1800" b="1" dirty="0" smtClean="0"/>
          </a:p>
          <a:p>
            <a:pPr marL="0" indent="0">
              <a:buNone/>
            </a:pPr>
            <a:r>
              <a:rPr lang="ja-JP" altLang="en-US" sz="1600" dirty="0" smtClean="0"/>
              <a:t>○陵墓・史跡の整備計画・取り組み状況等の共有</a:t>
            </a:r>
            <a:endParaRPr lang="en-US" altLang="ja-JP" sz="1600" dirty="0" smtClean="0"/>
          </a:p>
          <a:p>
            <a:pPr marL="0" indent="0">
              <a:buNone/>
            </a:pPr>
            <a:r>
              <a:rPr kumimoji="1" lang="ja-JP" altLang="en-US" sz="1600" dirty="0" smtClean="0"/>
              <a:t>○推薦書に記載されている「モニタリング項目」の具体化</a:t>
            </a:r>
            <a:endParaRPr kumimoji="1" lang="en-US" altLang="ja-JP" sz="1600" dirty="0" smtClean="0"/>
          </a:p>
          <a:p>
            <a:pPr marL="0" indent="0">
              <a:buNone/>
            </a:pPr>
            <a:r>
              <a:rPr lang="ja-JP" altLang="en-US" sz="1600" dirty="0" smtClean="0"/>
              <a:t>○来訪者に対する取組み状況</a:t>
            </a:r>
            <a:endParaRPr kumimoji="1" lang="en-US" altLang="ja-JP" sz="1600" dirty="0" smtClean="0"/>
          </a:p>
        </p:txBody>
      </p:sp>
      <p:sp>
        <p:nvSpPr>
          <p:cNvPr id="11" name="コンテンツ プレースホルダー 2"/>
          <p:cNvSpPr txBox="1">
            <a:spLocks/>
          </p:cNvSpPr>
          <p:nvPr/>
        </p:nvSpPr>
        <p:spPr>
          <a:xfrm>
            <a:off x="323528" y="3328392"/>
            <a:ext cx="2808312" cy="334096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en-US" sz="1800" b="1" dirty="0" smtClean="0"/>
              <a:t>○資産専門部会</a:t>
            </a:r>
            <a:endParaRPr lang="en-US" altLang="ja-JP" sz="1800" b="1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1400" b="1" dirty="0" smtClean="0"/>
              <a:t>陵墓・史跡の資産管理に関する協議・調整</a:t>
            </a:r>
            <a:endParaRPr lang="en-US" altLang="ja-JP" sz="1400" b="1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altLang="ja-JP" sz="1400" b="1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ja-JP" sz="1400" b="1" dirty="0" smtClean="0"/>
              <a:t>【</a:t>
            </a:r>
            <a:r>
              <a:rPr lang="ja-JP" altLang="en-US" sz="1400" b="1" dirty="0" smtClean="0"/>
              <a:t>具体的な検討内容</a:t>
            </a:r>
            <a:r>
              <a:rPr lang="en-US" altLang="ja-JP" sz="1400" b="1" dirty="0" smtClean="0"/>
              <a:t>】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1400" dirty="0" smtClean="0"/>
              <a:t>　・樹木管理に関する検討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1400" dirty="0" smtClean="0"/>
              <a:t>　・水質保全に関する検討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1400" dirty="0" smtClean="0"/>
              <a:t>　・立入防止柵の仕様検討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1400" dirty="0" smtClean="0"/>
              <a:t>　・資産内の</a:t>
            </a:r>
            <a:r>
              <a:rPr lang="en-US" altLang="ja-JP" sz="1400" dirty="0" smtClean="0"/>
              <a:t>HIA</a:t>
            </a:r>
            <a:r>
              <a:rPr lang="ja-JP" altLang="en-US" sz="1400" dirty="0" smtClean="0"/>
              <a:t>の枠組み検討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1400" dirty="0" smtClean="0"/>
              <a:t>　・史跡の復元整備の枠組み検討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1400" dirty="0" smtClean="0"/>
              <a:t>　・モニタリング項目に関すること</a:t>
            </a:r>
            <a:endParaRPr lang="ja-JP" altLang="en-US" sz="1400" dirty="0"/>
          </a:p>
        </p:txBody>
      </p:sp>
      <p:sp>
        <p:nvSpPr>
          <p:cNvPr id="12" name="コンテンツ プレースホルダー 2"/>
          <p:cNvSpPr txBox="1">
            <a:spLocks/>
          </p:cNvSpPr>
          <p:nvPr/>
        </p:nvSpPr>
        <p:spPr>
          <a:xfrm>
            <a:off x="3265512" y="3356992"/>
            <a:ext cx="2674640" cy="331236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en-US" sz="1800" b="1" dirty="0" smtClean="0"/>
              <a:t>○緩衝地帯専門部会</a:t>
            </a:r>
            <a:endParaRPr lang="en-US" altLang="ja-JP" sz="1800" b="1" dirty="0" smtClean="0"/>
          </a:p>
          <a:p>
            <a:pPr marL="0" indent="0">
              <a:buNone/>
            </a:pPr>
            <a:r>
              <a:rPr lang="ja-JP" altLang="en-US" sz="1400" b="1" dirty="0" smtClean="0"/>
              <a:t>緩衝</a:t>
            </a:r>
            <a:r>
              <a:rPr lang="ja-JP" altLang="en-US" sz="1400" b="1" dirty="0"/>
              <a:t>地帯における規制及び開発への対処等に関する協議・</a:t>
            </a:r>
            <a:r>
              <a:rPr lang="ja-JP" altLang="en-US" sz="1400" b="1" dirty="0" smtClean="0"/>
              <a:t>調整</a:t>
            </a:r>
            <a:endParaRPr lang="en-US" altLang="ja-JP" sz="1400" b="1" dirty="0"/>
          </a:p>
          <a:p>
            <a:pPr marL="0" indent="0">
              <a:buFont typeface="Arial" panose="020B0604020202020204" pitchFamily="34" charset="0"/>
              <a:buNone/>
            </a:pPr>
            <a:endParaRPr lang="en-US" altLang="ja-JP" sz="1400" b="1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ja-JP" sz="1400" b="1" dirty="0" smtClean="0"/>
              <a:t>【</a:t>
            </a:r>
            <a:r>
              <a:rPr lang="ja-JP" altLang="en-US" sz="1400" b="1" dirty="0" smtClean="0"/>
              <a:t>具体的な検討内容</a:t>
            </a:r>
            <a:r>
              <a:rPr lang="en-US" altLang="ja-JP" sz="1400" b="1" dirty="0" smtClean="0"/>
              <a:t>】</a:t>
            </a:r>
          </a:p>
          <a:p>
            <a:pPr marL="0" indent="0">
              <a:buNone/>
            </a:pPr>
            <a:r>
              <a:rPr lang="ja-JP" altLang="en-US" sz="1400" dirty="0" smtClean="0"/>
              <a:t>　・ </a:t>
            </a:r>
            <a:r>
              <a:rPr lang="en-US" altLang="ja-JP" sz="1400" dirty="0"/>
              <a:t>HIA</a:t>
            </a:r>
            <a:r>
              <a:rPr lang="ja-JP" altLang="en-US" sz="1400" dirty="0"/>
              <a:t>の枠組み検討</a:t>
            </a:r>
          </a:p>
          <a:p>
            <a:pPr marL="0" indent="0">
              <a:buNone/>
            </a:pPr>
            <a:r>
              <a:rPr lang="ja-JP" altLang="en-US" sz="1400" dirty="0" smtClean="0"/>
              <a:t>　・ </a:t>
            </a:r>
            <a:r>
              <a:rPr lang="ja-JP" altLang="en-US" sz="1400" dirty="0"/>
              <a:t>大規模開発案件の把握</a:t>
            </a:r>
          </a:p>
          <a:p>
            <a:pPr marL="0" indent="0">
              <a:buNone/>
            </a:pPr>
            <a:r>
              <a:rPr lang="ja-JP" altLang="en-US" sz="1400" dirty="0"/>
              <a:t>　</a:t>
            </a:r>
            <a:r>
              <a:rPr lang="ja-JP" altLang="en-US" sz="1400" dirty="0" smtClean="0"/>
              <a:t>・モニタリング</a:t>
            </a:r>
            <a:r>
              <a:rPr lang="ja-JP" altLang="en-US" sz="1400" dirty="0"/>
              <a:t>項目に関する</a:t>
            </a:r>
            <a:r>
              <a:rPr lang="ja-JP" altLang="en-US" sz="1400" dirty="0" smtClean="0"/>
              <a:t>こと</a:t>
            </a:r>
            <a:endParaRPr lang="ja-JP" altLang="en-US" sz="1400" dirty="0"/>
          </a:p>
        </p:txBody>
      </p:sp>
      <p:sp>
        <p:nvSpPr>
          <p:cNvPr id="13" name="コンテンツ プレースホルダー 2"/>
          <p:cNvSpPr txBox="1">
            <a:spLocks/>
          </p:cNvSpPr>
          <p:nvPr/>
        </p:nvSpPr>
        <p:spPr>
          <a:xfrm>
            <a:off x="6012160" y="3356991"/>
            <a:ext cx="2808312" cy="331236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en-US" sz="1800" b="1" dirty="0" smtClean="0"/>
              <a:t>○来訪者対策専門部会</a:t>
            </a:r>
            <a:endParaRPr lang="en-US" altLang="ja-JP" sz="1800" b="1" dirty="0" smtClean="0"/>
          </a:p>
          <a:p>
            <a:pPr marL="0" indent="0">
              <a:buNone/>
            </a:pPr>
            <a:r>
              <a:rPr lang="ja-JP" altLang="en-US" sz="1400" b="1" dirty="0" smtClean="0"/>
              <a:t>来訪者</a:t>
            </a:r>
            <a:r>
              <a:rPr lang="ja-JP" altLang="en-US" sz="1400" b="1" dirty="0"/>
              <a:t>に対する対策の協議・</a:t>
            </a:r>
            <a:r>
              <a:rPr lang="ja-JP" altLang="en-US" sz="1400" b="1" dirty="0" smtClean="0"/>
              <a:t>調整</a:t>
            </a:r>
            <a:endParaRPr lang="en-US" altLang="ja-JP" sz="1400" b="1" dirty="0"/>
          </a:p>
          <a:p>
            <a:pPr marL="0" indent="0">
              <a:buFont typeface="Arial" panose="020B0604020202020204" pitchFamily="34" charset="0"/>
              <a:buNone/>
            </a:pPr>
            <a:endParaRPr lang="en-US" altLang="ja-JP" sz="1400" b="1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altLang="ja-JP" sz="1400" b="1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ja-JP" sz="1400" b="1" dirty="0" smtClean="0"/>
              <a:t>【</a:t>
            </a:r>
            <a:r>
              <a:rPr lang="ja-JP" altLang="en-US" sz="1400" b="1" dirty="0" smtClean="0"/>
              <a:t>具体的な検討内容</a:t>
            </a:r>
            <a:r>
              <a:rPr lang="en-US" altLang="ja-JP" sz="1400" b="1" dirty="0" smtClean="0"/>
              <a:t>】</a:t>
            </a:r>
            <a:endParaRPr lang="ja-JP" altLang="en-US" sz="1400" b="1" dirty="0"/>
          </a:p>
          <a:p>
            <a:pPr marL="0" indent="0">
              <a:buNone/>
            </a:pPr>
            <a:r>
              <a:rPr lang="ja-JP" altLang="en-US" sz="1400" dirty="0" smtClean="0"/>
              <a:t>　・周遊</a:t>
            </a:r>
            <a:r>
              <a:rPr lang="ja-JP" altLang="en-US" sz="1400" dirty="0"/>
              <a:t>ルートの</a:t>
            </a:r>
            <a:r>
              <a:rPr lang="ja-JP" altLang="en-US" sz="1400" dirty="0" smtClean="0"/>
              <a:t>策定</a:t>
            </a:r>
            <a:endParaRPr lang="ja-JP" altLang="en-US" sz="1400" dirty="0"/>
          </a:p>
          <a:p>
            <a:pPr marL="0" indent="0">
              <a:buNone/>
            </a:pPr>
            <a:r>
              <a:rPr lang="ja-JP" altLang="en-US" sz="1400" dirty="0" smtClean="0"/>
              <a:t>　・誘導</a:t>
            </a:r>
            <a:r>
              <a:rPr lang="ja-JP" altLang="en-US" sz="1400" dirty="0"/>
              <a:t>サイン計画の</a:t>
            </a:r>
            <a:r>
              <a:rPr lang="ja-JP" altLang="en-US" sz="1400" dirty="0" smtClean="0"/>
              <a:t>策定</a:t>
            </a:r>
            <a:endParaRPr lang="ja-JP" altLang="en-US" sz="1400" dirty="0"/>
          </a:p>
          <a:p>
            <a:pPr marL="0" indent="0">
              <a:buNone/>
            </a:pPr>
            <a:r>
              <a:rPr lang="ja-JP" altLang="en-US" sz="1400" dirty="0" smtClean="0"/>
              <a:t>　・ホームページ</a:t>
            </a:r>
            <a:r>
              <a:rPr lang="ja-JP" altLang="en-US" sz="1400" dirty="0"/>
              <a:t>充実の検討</a:t>
            </a:r>
          </a:p>
          <a:p>
            <a:pPr marL="0" indent="0">
              <a:buNone/>
            </a:pPr>
            <a:r>
              <a:rPr lang="ja-JP" altLang="en-US" sz="1400" dirty="0" smtClean="0"/>
              <a:t>　・問合せ</a:t>
            </a:r>
            <a:r>
              <a:rPr lang="ja-JP" altLang="en-US" sz="1400" dirty="0"/>
              <a:t>窓口の検討</a:t>
            </a:r>
          </a:p>
          <a:p>
            <a:pPr marL="0" indent="0">
              <a:buNone/>
            </a:pPr>
            <a:r>
              <a:rPr lang="ja-JP" altLang="en-US" sz="1400" dirty="0" smtClean="0"/>
              <a:t>　・広域的</a:t>
            </a:r>
            <a:r>
              <a:rPr lang="ja-JP" altLang="en-US" sz="1400" dirty="0"/>
              <a:t>な来訪者誘導の</a:t>
            </a:r>
            <a:r>
              <a:rPr lang="ja-JP" altLang="en-US" sz="1400" dirty="0" smtClean="0"/>
              <a:t>検討</a:t>
            </a:r>
            <a:endParaRPr lang="ja-JP" altLang="en-US" sz="1400" dirty="0"/>
          </a:p>
          <a:p>
            <a:pPr marL="0" indent="0">
              <a:buNone/>
            </a:pPr>
            <a:r>
              <a:rPr lang="ja-JP" altLang="en-US" sz="1400" dirty="0" smtClean="0"/>
              <a:t>　・モニタリング</a:t>
            </a:r>
            <a:r>
              <a:rPr lang="ja-JP" altLang="en-US" sz="1400" dirty="0"/>
              <a:t>項目に関すること</a:t>
            </a:r>
          </a:p>
        </p:txBody>
      </p:sp>
      <p:sp>
        <p:nvSpPr>
          <p:cNvPr id="14" name="正方形/長方形 13"/>
          <p:cNvSpPr/>
          <p:nvPr/>
        </p:nvSpPr>
        <p:spPr>
          <a:xfrm>
            <a:off x="251520" y="2852936"/>
            <a:ext cx="748883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000" b="1" dirty="0"/>
              <a:t>＜検討にあたり各専門部会を設置＞推進本部会議内</a:t>
            </a:r>
            <a:endParaRPr lang="en-US" altLang="ja-JP" sz="2000" b="1" dirty="0"/>
          </a:p>
        </p:txBody>
      </p:sp>
    </p:spTree>
    <p:extLst>
      <p:ext uri="{BB962C8B-B14F-4D97-AF65-F5344CB8AC3E}">
        <p14:creationId xmlns:p14="http://schemas.microsoft.com/office/powerpoint/2010/main" val="33510381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70" t="19829" r="9761" b="18417"/>
          <a:stretch/>
        </p:blipFill>
        <p:spPr bwMode="auto">
          <a:xfrm>
            <a:off x="35496" y="2420888"/>
            <a:ext cx="8973807" cy="39604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タイトル 1"/>
          <p:cNvSpPr txBox="1">
            <a:spLocks/>
          </p:cNvSpPr>
          <p:nvPr/>
        </p:nvSpPr>
        <p:spPr>
          <a:xfrm>
            <a:off x="35496" y="1988840"/>
            <a:ext cx="2448272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800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●</a:t>
            </a:r>
            <a:r>
              <a:rPr lang="ja-JP" altLang="en-US" sz="1800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モニタリング</a:t>
            </a:r>
            <a:r>
              <a:rPr lang="ja-JP" altLang="en-US" sz="1800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項目の一例</a:t>
            </a:r>
          </a:p>
        </p:txBody>
      </p:sp>
      <p:sp>
        <p:nvSpPr>
          <p:cNvPr id="7" name="タイトル 1"/>
          <p:cNvSpPr txBox="1">
            <a:spLocks/>
          </p:cNvSpPr>
          <p:nvPr/>
        </p:nvSpPr>
        <p:spPr>
          <a:xfrm>
            <a:off x="35496" y="764704"/>
            <a:ext cx="3960440" cy="9361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3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モニタリング</a:t>
            </a:r>
            <a:endParaRPr lang="en-US" altLang="ja-JP" sz="3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en-US" altLang="ja-JP" sz="3200" dirty="0" err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-</a:t>
            </a:r>
            <a:r>
              <a:rPr lang="ja-JP" altLang="en-US" sz="3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経過観察の指標</a:t>
            </a:r>
            <a:endParaRPr lang="ja-JP" altLang="en-US" sz="3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19494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1186</TotalTime>
  <Words>374</Words>
  <Application>Microsoft Office PowerPoint</Application>
  <PresentationFormat>画面に合わせる (4:3)</PresentationFormat>
  <Paragraphs>108</Paragraphs>
  <Slides>4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5" baseType="lpstr">
      <vt:lpstr>Office ​​テーマ</vt:lpstr>
      <vt:lpstr>○百舌鳥・古市古墳群世界文化遺産協議会について</vt:lpstr>
      <vt:lpstr>PowerPoint プレゼンテーション</vt:lpstr>
      <vt:lpstr>今後の協議会の検討状況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HOSTNAME</dc:creator>
  <cp:lastModifiedBy>HOSTNAME</cp:lastModifiedBy>
  <cp:revision>150</cp:revision>
  <cp:lastPrinted>2018-08-30T11:46:25Z</cp:lastPrinted>
  <dcterms:created xsi:type="dcterms:W3CDTF">2017-12-13T02:02:42Z</dcterms:created>
  <dcterms:modified xsi:type="dcterms:W3CDTF">2018-08-31T14:10:28Z</dcterms:modified>
</cp:coreProperties>
</file>