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406" r:id="rId5"/>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5"/>
    <a:srgbClr val="0000FF"/>
    <a:srgbClr val="ED51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999" autoAdjust="0"/>
    <p:restoredTop sz="94384" autoAdjust="0"/>
  </p:normalViewPr>
  <p:slideViewPr>
    <p:cSldViewPr>
      <p:cViewPr>
        <p:scale>
          <a:sx n="110" d="100"/>
          <a:sy n="110" d="100"/>
        </p:scale>
        <p:origin x="-768" y="111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2940" y="-90"/>
      </p:cViewPr>
      <p:guideLst>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659" cy="496332"/>
          </a:xfrm>
          <a:prstGeom prst="rect">
            <a:avLst/>
          </a:prstGeom>
        </p:spPr>
        <p:txBody>
          <a:bodyPr vert="horz" lIns="91283" tIns="45640" rIns="91283" bIns="4564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4" y="1"/>
            <a:ext cx="2945659" cy="496332"/>
          </a:xfrm>
          <a:prstGeom prst="rect">
            <a:avLst/>
          </a:prstGeom>
        </p:spPr>
        <p:txBody>
          <a:bodyPr vert="horz" lIns="91283" tIns="45640" rIns="91283" bIns="45640" rtlCol="0"/>
          <a:lstStyle>
            <a:lvl1pPr algn="r">
              <a:defRPr sz="1200"/>
            </a:lvl1pPr>
          </a:lstStyle>
          <a:p>
            <a:fld id="{D4E1E2C1-BCEE-4782-B385-CD34286463B0}" type="datetimeFigureOut">
              <a:rPr kumimoji="1" lang="ja-JP" altLang="en-US" smtClean="0"/>
              <a:t>2019/12/12</a:t>
            </a:fld>
            <a:endParaRPr kumimoji="1" lang="ja-JP" altLang="en-US" dirty="0"/>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83" tIns="45640" rIns="91283" bIns="45640" rtlCol="0" anchor="ctr"/>
          <a:lstStyle/>
          <a:p>
            <a:endParaRPr lang="ja-JP" altLang="en-US" dirty="0"/>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283" tIns="45640" rIns="91283" bIns="456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28587"/>
            <a:ext cx="2945659" cy="496332"/>
          </a:xfrm>
          <a:prstGeom prst="rect">
            <a:avLst/>
          </a:prstGeom>
        </p:spPr>
        <p:txBody>
          <a:bodyPr vert="horz" lIns="91283" tIns="45640" rIns="91283" bIns="4564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4" y="9428587"/>
            <a:ext cx="2945659" cy="496332"/>
          </a:xfrm>
          <a:prstGeom prst="rect">
            <a:avLst/>
          </a:prstGeom>
        </p:spPr>
        <p:txBody>
          <a:bodyPr vert="horz" lIns="91283" tIns="45640" rIns="91283" bIns="45640" rtlCol="0" anchor="b"/>
          <a:lstStyle>
            <a:lvl1pPr algn="r">
              <a:defRPr sz="1200"/>
            </a:lvl1pPr>
          </a:lstStyle>
          <a:p>
            <a:fld id="{ACD2B695-2CE1-410F-A0ED-8981029D3AA7}" type="slidenum">
              <a:rPr kumimoji="1" lang="ja-JP" altLang="en-US" smtClean="0"/>
              <a:t>‹#›</a:t>
            </a:fld>
            <a:endParaRPr kumimoji="1" lang="ja-JP" altLang="en-US" dirty="0"/>
          </a:p>
        </p:txBody>
      </p:sp>
    </p:spTree>
    <p:extLst>
      <p:ext uri="{BB962C8B-B14F-4D97-AF65-F5344CB8AC3E}">
        <p14:creationId xmlns:p14="http://schemas.microsoft.com/office/powerpoint/2010/main" val="28311893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CD2B695-2CE1-410F-A0ED-8981029D3AA7}" type="slidenum">
              <a:rPr kumimoji="1" lang="ja-JP" altLang="en-US" smtClean="0"/>
              <a:t>1</a:t>
            </a:fld>
            <a:endParaRPr kumimoji="1" lang="ja-JP" altLang="en-US" dirty="0"/>
          </a:p>
        </p:txBody>
      </p:sp>
    </p:spTree>
    <p:extLst>
      <p:ext uri="{BB962C8B-B14F-4D97-AF65-F5344CB8AC3E}">
        <p14:creationId xmlns:p14="http://schemas.microsoft.com/office/powerpoint/2010/main" val="922713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D320F63-F022-4FEF-BA48-2AC09322442A}"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7963420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F2D5442-CFCB-431E-AE70-A28031630390}"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95924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B31ED4A-6DB2-4C1E-9EB3-1D6C40F5767F}"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49376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9FEC9A1-A556-4E35-B010-5331E3FC2D3D}"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03338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F15371B-8B41-401F-B84D-B70F9928F3CF}"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60420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5837659-ECD9-4F11-8C83-8E188259D618}"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0317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CB82365-7344-409C-830E-11B75D92D1E0}"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42322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0CBFDDD-4127-41DC-B0EC-48B2F65E625E}"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28693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76DF40F-2C4A-4579-8E46-D47944E711CD}"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65297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3B7395-2A15-4EAA-B9CB-EA39955AA515}"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9371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10C9278-4DF7-4374-AAC1-0C33D309394C}"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730269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D859A-B69D-4EA1-B107-13517E2FC4A2}" type="datetime1">
              <a:rPr lang="ja-JP" altLang="en-US" smtClean="0">
                <a:solidFill>
                  <a:prstClr val="black">
                    <a:tint val="75000"/>
                  </a:prstClr>
                </a:solidFill>
              </a:rPr>
              <a:t>2019/12/12</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088425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 Box 6"/>
          <p:cNvSpPr txBox="1">
            <a:spLocks noChangeArrowheads="1"/>
          </p:cNvSpPr>
          <p:nvPr/>
        </p:nvSpPr>
        <p:spPr bwMode="auto">
          <a:xfrm>
            <a:off x="4860032" y="3068961"/>
            <a:ext cx="3540786" cy="2736304"/>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lvl1pPr indent="254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endParaRPr lang="en-US" altLang="ja-JP" sz="800" dirty="0">
              <a:solidFill>
                <a:prstClr val="black"/>
              </a:solidFill>
              <a:latin typeface="+mn-ea"/>
              <a:ea typeface="+mn-ea"/>
              <a:cs typeface="+mn-cs"/>
            </a:endParaRPr>
          </a:p>
          <a:p>
            <a:endParaRPr lang="en-US" altLang="ja-JP" sz="800" dirty="0">
              <a:solidFill>
                <a:prstClr val="black"/>
              </a:solidFill>
              <a:latin typeface="+mn-ea"/>
              <a:ea typeface="+mn-ea"/>
              <a:cs typeface="+mn-cs"/>
            </a:endParaRPr>
          </a:p>
          <a:p>
            <a:r>
              <a:rPr lang="ja-JP" altLang="en-US" sz="800" dirty="0">
                <a:solidFill>
                  <a:prstClr val="black"/>
                </a:solidFill>
                <a:latin typeface="+mn-ea"/>
                <a:ea typeface="+mn-ea"/>
                <a:cs typeface="+mn-cs"/>
              </a:rPr>
              <a:t>　　　　　　　　　　</a:t>
            </a:r>
            <a:endParaRPr lang="ja-JP" altLang="en-US" sz="800" dirty="0">
              <a:solidFill>
                <a:prstClr val="black"/>
              </a:solidFill>
              <a:latin typeface="+mn-ea"/>
              <a:ea typeface="+mn-ea"/>
            </a:endParaRPr>
          </a:p>
        </p:txBody>
      </p:sp>
      <p:sp>
        <p:nvSpPr>
          <p:cNvPr id="64" name="AutoShape 226"/>
          <p:cNvSpPr>
            <a:spLocks noChangeArrowheads="1"/>
          </p:cNvSpPr>
          <p:nvPr/>
        </p:nvSpPr>
        <p:spPr bwMode="auto">
          <a:xfrm>
            <a:off x="4996563" y="3212976"/>
            <a:ext cx="3258654" cy="451931"/>
          </a:xfrm>
          <a:prstGeom prst="roundRect">
            <a:avLst>
              <a:gd name="adj" fmla="val 16667"/>
            </a:avLst>
          </a:prstGeom>
          <a:solidFill>
            <a:srgbClr val="FCD5B5"/>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algn="ctr"/>
            <a:r>
              <a:rPr lang="ja-JP" altLang="en-US" sz="1000" b="1" dirty="0" smtClean="0">
                <a:solidFill>
                  <a:prstClr val="black"/>
                </a:solidFill>
                <a:latin typeface="+mn-ea"/>
              </a:rPr>
              <a:t>百舌鳥</a:t>
            </a:r>
            <a:r>
              <a:rPr lang="ja-JP" altLang="en-US" sz="1000" b="1" dirty="0">
                <a:solidFill>
                  <a:prstClr val="black"/>
                </a:solidFill>
                <a:latin typeface="+mn-ea"/>
              </a:rPr>
              <a:t>・古市古墳</a:t>
            </a:r>
            <a:r>
              <a:rPr lang="ja-JP" altLang="en-US" sz="1000" b="1" dirty="0" smtClean="0">
                <a:solidFill>
                  <a:prstClr val="black"/>
                </a:solidFill>
                <a:latin typeface="+mn-ea"/>
              </a:rPr>
              <a:t>群世界遺産保存活用会議</a:t>
            </a:r>
            <a:endParaRPr lang="en-US" altLang="ja-JP" sz="1000" b="1" dirty="0">
              <a:solidFill>
                <a:prstClr val="black"/>
              </a:solidFill>
              <a:latin typeface="+mn-ea"/>
            </a:endParaRPr>
          </a:p>
          <a:p>
            <a:pPr algn="ctr"/>
            <a:r>
              <a:rPr lang="en-US" altLang="zh-TW" sz="800" dirty="0">
                <a:solidFill>
                  <a:prstClr val="black"/>
                </a:solidFill>
                <a:latin typeface="ＭＳ Ｐゴシック" panose="020B0600070205080204" pitchFamily="50" charset="-128"/>
                <a:ea typeface="ＭＳ Ｐゴシック" panose="020B0600070205080204" pitchFamily="50" charset="-128"/>
              </a:rPr>
              <a:t>【</a:t>
            </a:r>
            <a:r>
              <a:rPr lang="zh-TW" altLang="en-US" sz="800" dirty="0">
                <a:solidFill>
                  <a:prstClr val="black"/>
                </a:solidFill>
                <a:latin typeface="ＭＳ Ｐゴシック" panose="020B0600070205080204" pitchFamily="50" charset="-128"/>
                <a:ea typeface="ＭＳ Ｐゴシック" panose="020B0600070205080204" pitchFamily="50" charset="-128"/>
              </a:rPr>
              <a:t>構　成</a:t>
            </a:r>
            <a:r>
              <a:rPr lang="en-US" altLang="zh-TW" sz="800" dirty="0">
                <a:solidFill>
                  <a:prstClr val="black"/>
                </a:solidFill>
                <a:latin typeface="ＭＳ Ｐゴシック" panose="020B0600070205080204" pitchFamily="50" charset="-128"/>
                <a:ea typeface="ＭＳ Ｐゴシック" panose="020B0600070205080204" pitchFamily="50" charset="-128"/>
              </a:rPr>
              <a:t>】</a:t>
            </a:r>
            <a:r>
              <a:rPr lang="zh-TW" altLang="en-US" sz="800" dirty="0">
                <a:solidFill>
                  <a:prstClr val="black"/>
                </a:solidFill>
                <a:latin typeface="ＭＳ Ｐゴシック" panose="020B0600070205080204" pitchFamily="50" charset="-128"/>
                <a:ea typeface="ＭＳ Ｐゴシック" panose="020B0600070205080204" pitchFamily="50" charset="-128"/>
              </a:rPr>
              <a:t>府知事、堺市長、羽曳野市長、藤井寺市長</a:t>
            </a:r>
          </a:p>
        </p:txBody>
      </p:sp>
      <p:sp>
        <p:nvSpPr>
          <p:cNvPr id="67" name="左右矢印 66"/>
          <p:cNvSpPr/>
          <p:nvPr/>
        </p:nvSpPr>
        <p:spPr>
          <a:xfrm>
            <a:off x="4532802" y="4398366"/>
            <a:ext cx="327705" cy="127729"/>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sz="800" dirty="0">
              <a:latin typeface="+mn-ea"/>
            </a:endParaRPr>
          </a:p>
        </p:txBody>
      </p:sp>
      <p:sp>
        <p:nvSpPr>
          <p:cNvPr id="68" name="タイトル 1"/>
          <p:cNvSpPr txBox="1">
            <a:spLocks/>
          </p:cNvSpPr>
          <p:nvPr/>
        </p:nvSpPr>
        <p:spPr>
          <a:xfrm>
            <a:off x="4532802" y="4516658"/>
            <a:ext cx="399238" cy="206587"/>
          </a:xfrm>
          <a:prstGeom prst="rect">
            <a:avLst/>
          </a:prstGeom>
        </p:spPr>
        <p:txBody>
          <a:bodyPr vert="horz" lIns="65306" tIns="32653" rIns="65306" bIns="3265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800" b="1" dirty="0">
                <a:latin typeface="+mn-ea"/>
                <a:ea typeface="+mn-ea"/>
              </a:rPr>
              <a:t>連携</a:t>
            </a:r>
            <a:endParaRPr lang="en-US" altLang="ja-JP" sz="800" b="1" dirty="0">
              <a:latin typeface="+mn-ea"/>
              <a:ea typeface="+mn-ea"/>
            </a:endParaRPr>
          </a:p>
        </p:txBody>
      </p:sp>
      <p:sp>
        <p:nvSpPr>
          <p:cNvPr id="69" name="AutoShape 7"/>
          <p:cNvSpPr>
            <a:spLocks noChangeArrowheads="1"/>
          </p:cNvSpPr>
          <p:nvPr/>
        </p:nvSpPr>
        <p:spPr bwMode="auto">
          <a:xfrm>
            <a:off x="5709800" y="4471570"/>
            <a:ext cx="1920676" cy="159789"/>
          </a:xfrm>
          <a:prstGeom prst="roundRect">
            <a:avLst>
              <a:gd name="adj" fmla="val 16667"/>
            </a:avLst>
          </a:prstGeom>
          <a:solidFill>
            <a:srgbClr val="FCD5B5"/>
          </a:solidFill>
          <a:ln w="9525">
            <a:solidFill>
              <a:srgbClr val="000000"/>
            </a:solidFill>
            <a:round/>
            <a:headEnd/>
            <a:tailEnd/>
          </a:ln>
        </p:spPr>
        <p:txBody>
          <a:bodyPr vert="horz" wrap="square" lIns="91429" tIns="45715" rIns="91429" bIns="45715" numCol="1" anchor="ctr" anchorCtr="0" compatLnSpc="1">
            <a:prstTxWarp prst="textNoShape">
              <a:avLst/>
            </a:prstTxWarp>
          </a:bodyPr>
          <a:lstStyle/>
          <a:p>
            <a:pPr algn="ctr" fontAlgn="base">
              <a:spcBef>
                <a:spcPct val="0"/>
              </a:spcBef>
              <a:spcAft>
                <a:spcPct val="0"/>
              </a:spcAft>
            </a:pPr>
            <a:r>
              <a:rPr lang="ja-JP" altLang="en-US" sz="800" dirty="0" smtClean="0">
                <a:solidFill>
                  <a:prstClr val="black"/>
                </a:solidFill>
                <a:latin typeface="+mn-ea"/>
              </a:rPr>
              <a:t>○３つの専門部会</a:t>
            </a:r>
            <a:r>
              <a:rPr lang="ja-JP" altLang="en-US" sz="800" dirty="0">
                <a:solidFill>
                  <a:prstClr val="black"/>
                </a:solidFill>
                <a:latin typeface="+mn-ea"/>
              </a:rPr>
              <a:t>（企画立案）を設置</a:t>
            </a:r>
            <a:endParaRPr lang="ja-JP" altLang="en-US" sz="800" dirty="0">
              <a:solidFill>
                <a:prstClr val="black"/>
              </a:solidFill>
              <a:latin typeface="+mn-ea"/>
              <a:cs typeface="ＭＳ Ｐゴシック" pitchFamily="50" charset="-128"/>
            </a:endParaRPr>
          </a:p>
        </p:txBody>
      </p:sp>
      <p:sp>
        <p:nvSpPr>
          <p:cNvPr id="81" name="AutoShape 226"/>
          <p:cNvSpPr>
            <a:spLocks noChangeArrowheads="1"/>
          </p:cNvSpPr>
          <p:nvPr/>
        </p:nvSpPr>
        <p:spPr bwMode="auto">
          <a:xfrm>
            <a:off x="5189244" y="4044718"/>
            <a:ext cx="2925346" cy="282836"/>
          </a:xfrm>
          <a:prstGeom prst="roundRect">
            <a:avLst>
              <a:gd name="adj" fmla="val 16667"/>
            </a:avLst>
          </a:prstGeom>
          <a:solidFill>
            <a:srgbClr val="FCD5B5"/>
          </a:solidFill>
          <a:ln w="9525">
            <a:solidFill>
              <a:srgbClr val="000000"/>
            </a:solidFill>
            <a:round/>
            <a:headEnd/>
            <a:tailEnd/>
          </a:ln>
        </p:spPr>
        <p:txBody>
          <a:bodyPr vert="horz" wrap="square" lIns="91429" tIns="45715" rIns="91429" bIns="45715" numCol="1" anchor="ctr" anchorCtr="0" compatLnSpc="1">
            <a:prstTxWarp prst="textNoShape">
              <a:avLst/>
            </a:prstTxWarp>
          </a:bodyPr>
          <a:lstStyle/>
          <a:p>
            <a:pPr algn="ctr" fontAlgn="base">
              <a:spcBef>
                <a:spcPct val="0"/>
              </a:spcBef>
              <a:spcAft>
                <a:spcPct val="0"/>
              </a:spcAft>
            </a:pPr>
            <a:r>
              <a:rPr lang="ja-JP" altLang="en-US" sz="800" dirty="0">
                <a:solidFill>
                  <a:prstClr val="black"/>
                </a:solidFill>
                <a:latin typeface="+mn-ea"/>
              </a:rPr>
              <a:t>百舌鳥・古市古墳群世界</a:t>
            </a:r>
            <a:r>
              <a:rPr lang="ja-JP" altLang="en-US" sz="800" dirty="0" smtClean="0">
                <a:solidFill>
                  <a:prstClr val="black"/>
                </a:solidFill>
                <a:latin typeface="+mn-ea"/>
              </a:rPr>
              <a:t>遺産保存活用会議幹事会</a:t>
            </a:r>
            <a:endParaRPr lang="ja-JP" altLang="en-US" sz="800" dirty="0">
              <a:solidFill>
                <a:prstClr val="black"/>
              </a:solidFill>
              <a:latin typeface="+mn-ea"/>
              <a:cs typeface="ＭＳ Ｐゴシック" pitchFamily="50" charset="-128"/>
            </a:endParaRPr>
          </a:p>
        </p:txBody>
      </p:sp>
      <p:sp>
        <p:nvSpPr>
          <p:cNvPr id="52" name="Text Box 6"/>
          <p:cNvSpPr txBox="1">
            <a:spLocks noChangeArrowheads="1"/>
          </p:cNvSpPr>
          <p:nvPr/>
        </p:nvSpPr>
        <p:spPr bwMode="auto">
          <a:xfrm>
            <a:off x="1115616" y="4187066"/>
            <a:ext cx="3419650" cy="190623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53061" tIns="6349" rIns="53061" bIns="6349" numCol="1" anchor="t" anchorCtr="0" compatLnSpc="1">
            <a:prstTxWarp prst="textNoShape">
              <a:avLst/>
            </a:prstTxWarp>
          </a:bodyPr>
          <a:lstStyle>
            <a:lvl1pPr indent="254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endParaRPr lang="en-US" altLang="ja-JP" sz="800" dirty="0">
              <a:solidFill>
                <a:prstClr val="black"/>
              </a:solidFill>
              <a:latin typeface="+mn-ea"/>
              <a:ea typeface="+mn-ea"/>
              <a:cs typeface="+mn-cs"/>
            </a:endParaRPr>
          </a:p>
          <a:p>
            <a:endParaRPr lang="en-US" altLang="ja-JP" sz="800" dirty="0">
              <a:solidFill>
                <a:prstClr val="black"/>
              </a:solidFill>
              <a:latin typeface="+mn-ea"/>
              <a:ea typeface="+mn-ea"/>
              <a:cs typeface="+mn-cs"/>
            </a:endParaRPr>
          </a:p>
        </p:txBody>
      </p:sp>
      <p:sp>
        <p:nvSpPr>
          <p:cNvPr id="53" name="AutoShape 226"/>
          <p:cNvSpPr>
            <a:spLocks noChangeArrowheads="1"/>
          </p:cNvSpPr>
          <p:nvPr/>
        </p:nvSpPr>
        <p:spPr bwMode="auto">
          <a:xfrm>
            <a:off x="1331640" y="3852762"/>
            <a:ext cx="2992944" cy="584350"/>
          </a:xfrm>
          <a:prstGeom prst="roundRect">
            <a:avLst>
              <a:gd name="adj" fmla="val 16667"/>
            </a:avLst>
          </a:prstGeom>
          <a:solidFill>
            <a:srgbClr val="FCD5B5"/>
          </a:solidFill>
          <a:ln w="9525">
            <a:solidFill>
              <a:srgbClr val="000000"/>
            </a:solidFill>
            <a:round/>
            <a:headEnd/>
            <a:tailEnd/>
          </a:ln>
        </p:spPr>
        <p:txBody>
          <a:bodyPr vert="horz" wrap="square" lIns="65306" tIns="32653" rIns="65306" bIns="32653" numCol="1" anchor="ctr" anchorCtr="0" compatLnSpc="1">
            <a:prstTxWarp prst="textNoShape">
              <a:avLst/>
            </a:prstTxWarp>
          </a:bodyPr>
          <a:lstStyle/>
          <a:p>
            <a:pPr algn="ctr" fontAlgn="base">
              <a:spcBef>
                <a:spcPct val="0"/>
              </a:spcBef>
              <a:spcAft>
                <a:spcPct val="0"/>
              </a:spcAft>
            </a:pPr>
            <a:r>
              <a:rPr lang="ja-JP" altLang="en-US" sz="1000" b="1" dirty="0">
                <a:solidFill>
                  <a:prstClr val="black"/>
                </a:solidFill>
                <a:latin typeface="+mn-ea"/>
              </a:rPr>
              <a:t>百舌鳥・古市古墳群</a:t>
            </a:r>
            <a:r>
              <a:rPr lang="ja-JP" altLang="en-US" sz="1000" b="1" dirty="0" smtClean="0">
                <a:solidFill>
                  <a:prstClr val="black"/>
                </a:solidFill>
                <a:latin typeface="+mn-ea"/>
              </a:rPr>
              <a:t>世界遺産協</a:t>
            </a:r>
            <a:r>
              <a:rPr lang="ja-JP" altLang="en-US" sz="1000" b="1" dirty="0" smtClean="0">
                <a:solidFill>
                  <a:prstClr val="black"/>
                </a:solidFill>
                <a:latin typeface="+mn-ea"/>
              </a:rPr>
              <a:t>議会</a:t>
            </a:r>
            <a:endParaRPr lang="en-US" altLang="ja-JP" sz="1000" b="1" dirty="0">
              <a:solidFill>
                <a:prstClr val="black"/>
              </a:solidFill>
              <a:latin typeface="+mn-ea"/>
            </a:endParaRPr>
          </a:p>
          <a:p>
            <a:pPr algn="ctr" fontAlgn="base">
              <a:spcBef>
                <a:spcPct val="0"/>
              </a:spcBef>
              <a:spcAft>
                <a:spcPct val="0"/>
              </a:spcAft>
            </a:pPr>
            <a:r>
              <a:rPr lang="ja-JP" altLang="ja-JP" sz="900" dirty="0">
                <a:solidFill>
                  <a:prstClr val="black"/>
                </a:solidFill>
                <a:latin typeface="+mn-ea"/>
              </a:rPr>
              <a:t>【</a:t>
            </a:r>
            <a:r>
              <a:rPr lang="ja-JP" altLang="en-US" sz="900" dirty="0">
                <a:solidFill>
                  <a:prstClr val="black"/>
                </a:solidFill>
                <a:latin typeface="+mn-ea"/>
              </a:rPr>
              <a:t>構　成</a:t>
            </a:r>
            <a:r>
              <a:rPr lang="ja-JP" altLang="ja-JP" sz="900" dirty="0">
                <a:solidFill>
                  <a:prstClr val="black"/>
                </a:solidFill>
                <a:latin typeface="+mn-ea"/>
              </a:rPr>
              <a:t>】</a:t>
            </a:r>
            <a:r>
              <a:rPr lang="ja-JP" altLang="en-US" sz="900" dirty="0">
                <a:solidFill>
                  <a:prstClr val="black"/>
                </a:solidFill>
                <a:latin typeface="+mn-ea"/>
              </a:rPr>
              <a:t>府知事、堺市長、羽曳野</a:t>
            </a:r>
            <a:r>
              <a:rPr lang="ja-JP" altLang="en-US" sz="900" dirty="0" smtClean="0">
                <a:solidFill>
                  <a:prstClr val="black"/>
                </a:solidFill>
                <a:latin typeface="+mn-ea"/>
              </a:rPr>
              <a:t>市長</a:t>
            </a:r>
            <a:r>
              <a:rPr lang="ja-JP" altLang="en-US" sz="900" dirty="0">
                <a:solidFill>
                  <a:prstClr val="black"/>
                </a:solidFill>
                <a:latin typeface="+mn-ea"/>
              </a:rPr>
              <a:t>、</a:t>
            </a:r>
            <a:r>
              <a:rPr lang="ja-JP" altLang="en-US" sz="900" dirty="0" smtClean="0">
                <a:solidFill>
                  <a:prstClr val="black"/>
                </a:solidFill>
                <a:latin typeface="+mn-ea"/>
              </a:rPr>
              <a:t>藤井寺市長、</a:t>
            </a:r>
            <a:endParaRPr lang="en-US" altLang="ja-JP" sz="900" dirty="0" smtClean="0">
              <a:solidFill>
                <a:prstClr val="black"/>
              </a:solidFill>
              <a:latin typeface="+mn-ea"/>
            </a:endParaRPr>
          </a:p>
          <a:p>
            <a:pPr algn="ctr" fontAlgn="base">
              <a:spcBef>
                <a:spcPct val="0"/>
              </a:spcBef>
              <a:spcAft>
                <a:spcPct val="0"/>
              </a:spcAft>
            </a:pPr>
            <a:r>
              <a:rPr lang="ja-JP" altLang="en-US" sz="900" dirty="0" smtClean="0">
                <a:solidFill>
                  <a:prstClr val="black"/>
                </a:solidFill>
                <a:latin typeface="+mn-ea"/>
              </a:rPr>
              <a:t>宮内庁書</a:t>
            </a:r>
            <a:r>
              <a:rPr lang="ja-JP" altLang="en-US" sz="900" dirty="0">
                <a:solidFill>
                  <a:prstClr val="black"/>
                </a:solidFill>
                <a:latin typeface="+mn-ea"/>
              </a:rPr>
              <a:t>陵部長</a:t>
            </a:r>
            <a:endParaRPr lang="en-US" altLang="ja-JP" sz="900" dirty="0">
              <a:solidFill>
                <a:prstClr val="black"/>
              </a:solidFill>
              <a:latin typeface="+mn-ea"/>
            </a:endParaRPr>
          </a:p>
        </p:txBody>
      </p:sp>
      <p:sp>
        <p:nvSpPr>
          <p:cNvPr id="55" name="テキスト ボックス 54"/>
          <p:cNvSpPr txBox="1"/>
          <p:nvPr/>
        </p:nvSpPr>
        <p:spPr>
          <a:xfrm>
            <a:off x="1547664" y="5377679"/>
            <a:ext cx="2560896" cy="530127"/>
          </a:xfrm>
          <a:prstGeom prst="rect">
            <a:avLst/>
          </a:prstGeom>
          <a:noFill/>
          <a:ln>
            <a:solidFill>
              <a:srgbClr val="000000"/>
            </a:solidFill>
          </a:ln>
        </p:spPr>
        <p:txBody>
          <a:bodyPr wrap="square" lIns="108000" tIns="72000" rIns="108000" bIns="72000" rtlCol="0" anchor="ctr" anchorCtr="0">
            <a:spAutoFit/>
          </a:bodyPr>
          <a:lstStyle/>
          <a:p>
            <a:pPr algn="ctr"/>
            <a:r>
              <a:rPr lang="ja-JP" altLang="en-US" sz="900" b="1" dirty="0">
                <a:latin typeface="+mn-ea"/>
              </a:rPr>
              <a:t>百舌鳥・古市古墳群</a:t>
            </a:r>
            <a:r>
              <a:rPr lang="ja-JP" altLang="en-US" sz="900" b="1" dirty="0" smtClean="0">
                <a:latin typeface="+mn-ea"/>
              </a:rPr>
              <a:t>世界遺産</a:t>
            </a:r>
            <a:r>
              <a:rPr lang="ja-JP" altLang="en-US" sz="900" b="1" dirty="0">
                <a:latin typeface="+mn-ea"/>
              </a:rPr>
              <a:t>学術委員会</a:t>
            </a:r>
            <a:endParaRPr lang="en-US" altLang="ja-JP" sz="900" b="1" dirty="0">
              <a:latin typeface="+mn-ea"/>
            </a:endParaRPr>
          </a:p>
          <a:p>
            <a:pPr algn="ctr"/>
            <a:r>
              <a:rPr lang="ja-JP" altLang="en-US" sz="800" dirty="0" smtClean="0">
                <a:latin typeface="+mn-ea"/>
              </a:rPr>
              <a:t>（資産</a:t>
            </a:r>
            <a:r>
              <a:rPr lang="ja-JP" altLang="en-US" sz="800" dirty="0">
                <a:latin typeface="+mn-ea"/>
              </a:rPr>
              <a:t>及びその周辺環境の保存管理（</a:t>
            </a:r>
            <a:r>
              <a:rPr lang="en-US" altLang="ja-JP" sz="800" dirty="0">
                <a:latin typeface="+mn-ea"/>
              </a:rPr>
              <a:t>HIA</a:t>
            </a:r>
            <a:r>
              <a:rPr lang="ja-JP" altLang="en-US" sz="800" dirty="0">
                <a:latin typeface="+mn-ea"/>
              </a:rPr>
              <a:t>を含む</a:t>
            </a:r>
            <a:r>
              <a:rPr lang="ja-JP" altLang="en-US" sz="800" dirty="0" smtClean="0">
                <a:latin typeface="+mn-ea"/>
              </a:rPr>
              <a:t>）及び</a:t>
            </a:r>
            <a:r>
              <a:rPr lang="ja-JP" altLang="en-US" sz="800" dirty="0">
                <a:latin typeface="+mn-ea"/>
              </a:rPr>
              <a:t>整備に関する助言・報告）</a:t>
            </a:r>
            <a:endParaRPr lang="en-US" altLang="ja-JP" sz="800" dirty="0">
              <a:latin typeface="+mn-ea"/>
            </a:endParaRPr>
          </a:p>
        </p:txBody>
      </p:sp>
      <p:sp>
        <p:nvSpPr>
          <p:cNvPr id="56" name="右矢印 55"/>
          <p:cNvSpPr/>
          <p:nvPr/>
        </p:nvSpPr>
        <p:spPr>
          <a:xfrm rot="16200000">
            <a:off x="2748389" y="5194146"/>
            <a:ext cx="106394" cy="125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sz="800" dirty="0">
              <a:latin typeface="+mn-ea"/>
            </a:endParaRPr>
          </a:p>
        </p:txBody>
      </p:sp>
      <p:sp>
        <p:nvSpPr>
          <p:cNvPr id="61" name="上矢印 49"/>
          <p:cNvSpPr>
            <a:spLocks noChangeArrowheads="1"/>
          </p:cNvSpPr>
          <p:nvPr/>
        </p:nvSpPr>
        <p:spPr bwMode="auto">
          <a:xfrm>
            <a:off x="2915616" y="4529708"/>
            <a:ext cx="685567" cy="221102"/>
          </a:xfrm>
          <a:prstGeom prst="upArrow">
            <a:avLst>
              <a:gd name="adj1" fmla="val 50000"/>
              <a:gd name="adj2" fmla="val 50000"/>
            </a:avLst>
          </a:prstGeom>
          <a:solidFill>
            <a:srgbClr val="BBE0E3"/>
          </a:solidFill>
          <a:ln w="9525">
            <a:solidFill>
              <a:srgbClr val="000000"/>
            </a:solidFill>
            <a:round/>
            <a:headEnd/>
            <a:tailEnd/>
          </a:ln>
        </p:spPr>
        <p:txBody>
          <a:bodyPr vert="horz" wrap="square" lIns="65306" tIns="32653" rIns="65306" bIns="32653" numCol="1" anchor="b" anchorCtr="0" compatLnSpc="1">
            <a:prstTxWarp prst="textNoShape">
              <a:avLst/>
            </a:prstTxWarp>
          </a:bodyPr>
          <a:lstStyle/>
          <a:p>
            <a:pPr algn="ctr" fontAlgn="base">
              <a:spcBef>
                <a:spcPct val="0"/>
              </a:spcBef>
              <a:spcAft>
                <a:spcPct val="0"/>
              </a:spcAft>
            </a:pPr>
            <a:r>
              <a:rPr lang="ja-JP" altLang="en-US" sz="800" dirty="0">
                <a:solidFill>
                  <a:prstClr val="black"/>
                </a:solidFill>
                <a:latin typeface="+mn-ea"/>
              </a:rPr>
              <a:t>報告</a:t>
            </a:r>
            <a:endParaRPr lang="ja-JP" altLang="en-US" sz="800" dirty="0">
              <a:solidFill>
                <a:prstClr val="black"/>
              </a:solidFill>
              <a:latin typeface="+mn-ea"/>
              <a:cs typeface="ＭＳ Ｐゴシック" pitchFamily="50" charset="-128"/>
            </a:endParaRPr>
          </a:p>
        </p:txBody>
      </p:sp>
      <p:sp>
        <p:nvSpPr>
          <p:cNvPr id="62" name="下矢印 48"/>
          <p:cNvSpPr>
            <a:spLocks noChangeArrowheads="1"/>
          </p:cNvSpPr>
          <p:nvPr/>
        </p:nvSpPr>
        <p:spPr bwMode="auto">
          <a:xfrm>
            <a:off x="2018910" y="4551465"/>
            <a:ext cx="674825" cy="221102"/>
          </a:xfrm>
          <a:prstGeom prst="downArrow">
            <a:avLst>
              <a:gd name="adj1" fmla="val 50000"/>
              <a:gd name="adj2" fmla="val 50000"/>
            </a:avLst>
          </a:prstGeom>
          <a:solidFill>
            <a:srgbClr val="BBE0E3"/>
          </a:solidFill>
          <a:ln w="9525">
            <a:solidFill>
              <a:srgbClr val="000000"/>
            </a:solidFill>
            <a:round/>
            <a:headEnd/>
            <a:tailEnd/>
          </a:ln>
        </p:spPr>
        <p:txBody>
          <a:bodyPr vert="horz" wrap="square" lIns="65306" tIns="32653" rIns="65306" bIns="32653" numCol="1" anchor="t" anchorCtr="0" compatLnSpc="1">
            <a:prstTxWarp prst="textNoShape">
              <a:avLst/>
            </a:prstTxWarp>
          </a:bodyPr>
          <a:lstStyle/>
          <a:p>
            <a:pPr algn="ctr" fontAlgn="base">
              <a:spcBef>
                <a:spcPct val="0"/>
              </a:spcBef>
              <a:spcAft>
                <a:spcPct val="0"/>
              </a:spcAft>
            </a:pPr>
            <a:r>
              <a:rPr lang="ja-JP" altLang="en-US" sz="800" dirty="0">
                <a:solidFill>
                  <a:prstClr val="black"/>
                </a:solidFill>
                <a:latin typeface="+mn-ea"/>
              </a:rPr>
              <a:t>指示</a:t>
            </a:r>
            <a:endParaRPr lang="ja-JP" altLang="en-US" sz="800" dirty="0">
              <a:solidFill>
                <a:prstClr val="black"/>
              </a:solidFill>
              <a:latin typeface="+mn-ea"/>
              <a:cs typeface="ＭＳ Ｐゴシック" pitchFamily="50" charset="-128"/>
            </a:endParaRPr>
          </a:p>
        </p:txBody>
      </p:sp>
      <p:cxnSp>
        <p:nvCxnSpPr>
          <p:cNvPr id="45" name="直線コネクタ 44"/>
          <p:cNvCxnSpPr/>
          <p:nvPr/>
        </p:nvCxnSpPr>
        <p:spPr>
          <a:xfrm>
            <a:off x="5370148" y="4979070"/>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AutoShape 7"/>
          <p:cNvSpPr>
            <a:spLocks noChangeArrowheads="1"/>
          </p:cNvSpPr>
          <p:nvPr/>
        </p:nvSpPr>
        <p:spPr bwMode="auto">
          <a:xfrm>
            <a:off x="5116571" y="5120557"/>
            <a:ext cx="511391" cy="395605"/>
          </a:xfrm>
          <a:prstGeom prst="roundRect">
            <a:avLst>
              <a:gd name="adj" fmla="val 16667"/>
            </a:avLst>
          </a:prstGeom>
          <a:solidFill>
            <a:srgbClr val="FCD5B5"/>
          </a:solidFill>
          <a:ln w="9525">
            <a:solidFill>
              <a:srgbClr val="000000"/>
            </a:solidFill>
            <a:round/>
            <a:headEnd/>
            <a:tailEnd/>
          </a:ln>
        </p:spPr>
        <p:txBody>
          <a:bodyPr vert="horz" wrap="square" lIns="0" tIns="36000" rIns="0" bIns="36000" numCol="1" anchor="ctr" anchorCtr="1" compatLnSpc="1">
            <a:prstTxWarp prst="textNoShape">
              <a:avLst/>
            </a:prstTxWarp>
          </a:bodyPr>
          <a:lstStyle/>
          <a:p>
            <a:pPr algn="ctr" fontAlgn="base">
              <a:spcBef>
                <a:spcPct val="0"/>
              </a:spcBef>
              <a:spcAft>
                <a:spcPct val="0"/>
              </a:spcAft>
            </a:pPr>
            <a:r>
              <a:rPr lang="ja-JP" altLang="en-US" sz="800" dirty="0" smtClean="0">
                <a:solidFill>
                  <a:prstClr val="black"/>
                </a:solidFill>
                <a:latin typeface="+mn-ea"/>
              </a:rPr>
              <a:t>○資産</a:t>
            </a:r>
            <a:endParaRPr lang="en-US" altLang="ja-JP" sz="800" dirty="0">
              <a:solidFill>
                <a:prstClr val="black"/>
              </a:solidFill>
              <a:latin typeface="+mn-ea"/>
            </a:endParaRPr>
          </a:p>
        </p:txBody>
      </p:sp>
      <p:cxnSp>
        <p:nvCxnSpPr>
          <p:cNvPr id="47" name="直線コネクタ 46"/>
          <p:cNvCxnSpPr/>
          <p:nvPr/>
        </p:nvCxnSpPr>
        <p:spPr>
          <a:xfrm>
            <a:off x="6076997" y="4993170"/>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AutoShape 7"/>
          <p:cNvSpPr>
            <a:spLocks noChangeArrowheads="1"/>
          </p:cNvSpPr>
          <p:nvPr/>
        </p:nvSpPr>
        <p:spPr bwMode="auto">
          <a:xfrm>
            <a:off x="5813656" y="5115745"/>
            <a:ext cx="517294" cy="401470"/>
          </a:xfrm>
          <a:prstGeom prst="roundRect">
            <a:avLst>
              <a:gd name="adj" fmla="val 16667"/>
            </a:avLst>
          </a:prstGeom>
          <a:solidFill>
            <a:srgbClr val="FCD5B5"/>
          </a:solidFill>
          <a:ln w="9525">
            <a:solidFill>
              <a:srgbClr val="000000"/>
            </a:solidFill>
            <a:round/>
            <a:headEnd/>
            <a:tailEnd/>
          </a:ln>
        </p:spPr>
        <p:txBody>
          <a:bodyPr vert="horz" wrap="square" lIns="0" tIns="36000" rIns="0" bIns="36000" numCol="1" anchor="ctr" anchorCtr="1" compatLnSpc="1">
            <a:prstTxWarp prst="textNoShape">
              <a:avLst/>
            </a:prstTxWarp>
          </a:bodyPr>
          <a:lstStyle/>
          <a:p>
            <a:pPr algn="ctr" fontAlgn="base">
              <a:spcBef>
                <a:spcPct val="0"/>
              </a:spcBef>
              <a:spcAft>
                <a:spcPct val="0"/>
              </a:spcAft>
            </a:pPr>
            <a:r>
              <a:rPr lang="ja-JP" altLang="en-US" sz="800" dirty="0" smtClean="0">
                <a:solidFill>
                  <a:prstClr val="black"/>
                </a:solidFill>
                <a:latin typeface="+mn-ea"/>
              </a:rPr>
              <a:t>○緩衝</a:t>
            </a:r>
            <a:endParaRPr lang="en-US" altLang="ja-JP" sz="800" dirty="0" smtClean="0">
              <a:solidFill>
                <a:prstClr val="black"/>
              </a:solidFill>
              <a:latin typeface="+mn-ea"/>
            </a:endParaRPr>
          </a:p>
          <a:p>
            <a:pPr algn="ctr" fontAlgn="base">
              <a:spcBef>
                <a:spcPct val="0"/>
              </a:spcBef>
              <a:spcAft>
                <a:spcPct val="0"/>
              </a:spcAft>
            </a:pPr>
            <a:r>
              <a:rPr lang="ja-JP" altLang="en-US" sz="800" dirty="0" smtClean="0">
                <a:solidFill>
                  <a:prstClr val="black"/>
                </a:solidFill>
                <a:latin typeface="+mn-ea"/>
              </a:rPr>
              <a:t>地帯</a:t>
            </a:r>
            <a:endParaRPr lang="en-US" altLang="ja-JP" sz="800" dirty="0">
              <a:solidFill>
                <a:prstClr val="black"/>
              </a:solidFill>
              <a:latin typeface="+mn-ea"/>
            </a:endParaRPr>
          </a:p>
        </p:txBody>
      </p:sp>
      <p:cxnSp>
        <p:nvCxnSpPr>
          <p:cNvPr id="85" name="直線コネクタ 84"/>
          <p:cNvCxnSpPr/>
          <p:nvPr/>
        </p:nvCxnSpPr>
        <p:spPr>
          <a:xfrm>
            <a:off x="7425498" y="4968491"/>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AutoShape 226"/>
          <p:cNvSpPr>
            <a:spLocks noChangeArrowheads="1"/>
          </p:cNvSpPr>
          <p:nvPr/>
        </p:nvSpPr>
        <p:spPr bwMode="auto">
          <a:xfrm>
            <a:off x="5052531" y="4858858"/>
            <a:ext cx="1391677" cy="144014"/>
          </a:xfrm>
          <a:prstGeom prst="roundRect">
            <a:avLst>
              <a:gd name="adj" fmla="val 16667"/>
            </a:avLst>
          </a:prstGeom>
          <a:solidFill>
            <a:schemeClr val="tx2">
              <a:lumMod val="40000"/>
              <a:lumOff val="60000"/>
            </a:schemeClr>
          </a:solidFill>
          <a:ln w="9525">
            <a:solidFill>
              <a:srgbClr val="000000"/>
            </a:solidFill>
            <a:round/>
            <a:headEnd/>
            <a:tailEnd/>
          </a:ln>
        </p:spPr>
        <p:txBody>
          <a:bodyPr vert="horz" wrap="square" lIns="91429" tIns="45715" rIns="91429" bIns="45715" numCol="1" anchor="ctr" anchorCtr="0" compatLnSpc="1">
            <a:prstTxWarp prst="textNoShape">
              <a:avLst/>
            </a:prstTxWarp>
          </a:bodyPr>
          <a:lstStyle/>
          <a:p>
            <a:pPr algn="ctr" fontAlgn="base">
              <a:spcBef>
                <a:spcPct val="0"/>
              </a:spcBef>
              <a:spcAft>
                <a:spcPct val="0"/>
              </a:spcAft>
            </a:pPr>
            <a:r>
              <a:rPr lang="ja-JP" altLang="en-US" sz="800" dirty="0">
                <a:solidFill>
                  <a:prstClr val="black"/>
                </a:solidFill>
                <a:latin typeface="+mn-ea"/>
                <a:cs typeface="ＭＳ Ｐゴシック" pitchFamily="50" charset="-128"/>
              </a:rPr>
              <a:t>世界遺産の保存管理</a:t>
            </a:r>
          </a:p>
        </p:txBody>
      </p:sp>
      <p:sp>
        <p:nvSpPr>
          <p:cNvPr id="89" name="AutoShape 7"/>
          <p:cNvSpPr>
            <a:spLocks noChangeArrowheads="1"/>
          </p:cNvSpPr>
          <p:nvPr/>
        </p:nvSpPr>
        <p:spPr bwMode="auto">
          <a:xfrm>
            <a:off x="7082552" y="5113671"/>
            <a:ext cx="709794" cy="403997"/>
          </a:xfrm>
          <a:prstGeom prst="roundRect">
            <a:avLst>
              <a:gd name="adj" fmla="val 16667"/>
            </a:avLst>
          </a:prstGeom>
          <a:solidFill>
            <a:schemeClr val="accent6">
              <a:lumMod val="40000"/>
              <a:lumOff val="60000"/>
            </a:schemeClr>
          </a:solidFill>
          <a:ln w="9525">
            <a:solidFill>
              <a:srgbClr val="000000"/>
            </a:solidFill>
            <a:round/>
            <a:headEnd/>
            <a:tailEnd/>
          </a:ln>
        </p:spPr>
        <p:txBody>
          <a:bodyPr vert="horz" wrap="square" lIns="0" tIns="36000" rIns="0" bIns="36000" numCol="1" anchor="ctr" anchorCtr="1" compatLnSpc="1">
            <a:prstTxWarp prst="textNoShape">
              <a:avLst/>
            </a:prstTxWarp>
          </a:bodyPr>
          <a:lstStyle/>
          <a:p>
            <a:pPr algn="ctr" fontAlgn="base">
              <a:spcBef>
                <a:spcPct val="0"/>
              </a:spcBef>
              <a:spcAft>
                <a:spcPct val="0"/>
              </a:spcAft>
            </a:pPr>
            <a:r>
              <a:rPr lang="ja-JP" altLang="en-US" sz="800" dirty="0" smtClean="0">
                <a:solidFill>
                  <a:prstClr val="black"/>
                </a:solidFill>
                <a:latin typeface="+mn-ea"/>
                <a:cs typeface="ＭＳ Ｐゴシック" pitchFamily="50" charset="-128"/>
              </a:rPr>
              <a:t>○情報発信・</a:t>
            </a:r>
            <a:endParaRPr lang="en-US" altLang="ja-JP" sz="800" dirty="0" smtClean="0">
              <a:solidFill>
                <a:prstClr val="black"/>
              </a:solidFill>
              <a:latin typeface="+mn-ea"/>
              <a:cs typeface="ＭＳ Ｐゴシック" pitchFamily="50" charset="-128"/>
            </a:endParaRPr>
          </a:p>
          <a:p>
            <a:pPr algn="ctr" fontAlgn="base">
              <a:spcBef>
                <a:spcPct val="0"/>
              </a:spcBef>
              <a:spcAft>
                <a:spcPct val="0"/>
              </a:spcAft>
            </a:pPr>
            <a:r>
              <a:rPr lang="ja-JP" altLang="en-US" sz="800" dirty="0" smtClean="0">
                <a:solidFill>
                  <a:prstClr val="black"/>
                </a:solidFill>
                <a:latin typeface="+mn-ea"/>
                <a:cs typeface="ＭＳ Ｐゴシック" pitchFamily="50" charset="-128"/>
              </a:rPr>
              <a:t>受入環境</a:t>
            </a:r>
            <a:r>
              <a:rPr lang="ja-JP" altLang="en-US" sz="800" dirty="0">
                <a:solidFill>
                  <a:prstClr val="black"/>
                </a:solidFill>
                <a:latin typeface="+mn-ea"/>
                <a:cs typeface="ＭＳ Ｐゴシック" pitchFamily="50" charset="-128"/>
              </a:rPr>
              <a:t>　　　　　　  　　　</a:t>
            </a:r>
          </a:p>
        </p:txBody>
      </p:sp>
      <p:sp>
        <p:nvSpPr>
          <p:cNvPr id="90" name="AutoShape 226"/>
          <p:cNvSpPr>
            <a:spLocks noChangeArrowheads="1"/>
          </p:cNvSpPr>
          <p:nvPr/>
        </p:nvSpPr>
        <p:spPr bwMode="auto">
          <a:xfrm>
            <a:off x="6804248" y="4863196"/>
            <a:ext cx="1395762" cy="144015"/>
          </a:xfrm>
          <a:prstGeom prst="roundRect">
            <a:avLst>
              <a:gd name="adj" fmla="val 16667"/>
            </a:avLst>
          </a:prstGeom>
          <a:solidFill>
            <a:schemeClr val="tx2">
              <a:lumMod val="40000"/>
              <a:lumOff val="60000"/>
            </a:schemeClr>
          </a:solidFill>
          <a:ln w="9525">
            <a:solidFill>
              <a:srgbClr val="000000"/>
            </a:solidFill>
            <a:round/>
            <a:headEnd/>
            <a:tailEnd/>
          </a:ln>
        </p:spPr>
        <p:txBody>
          <a:bodyPr vert="horz" wrap="square" lIns="91429" tIns="45715" rIns="91429" bIns="45715" numCol="1" anchor="ctr" anchorCtr="0" compatLnSpc="1">
            <a:prstTxWarp prst="textNoShape">
              <a:avLst/>
            </a:prstTxWarp>
          </a:bodyPr>
          <a:lstStyle/>
          <a:p>
            <a:pPr algn="ctr" fontAlgn="base">
              <a:spcBef>
                <a:spcPct val="0"/>
              </a:spcBef>
              <a:spcAft>
                <a:spcPct val="0"/>
              </a:spcAft>
            </a:pPr>
            <a:r>
              <a:rPr lang="ja-JP" altLang="en-US" sz="800" dirty="0">
                <a:solidFill>
                  <a:prstClr val="black"/>
                </a:solidFill>
                <a:latin typeface="+mn-ea"/>
                <a:cs typeface="ＭＳ Ｐゴシック" pitchFamily="50" charset="-128"/>
              </a:rPr>
              <a:t>世界遺産の活用</a:t>
            </a:r>
          </a:p>
        </p:txBody>
      </p:sp>
      <p:sp>
        <p:nvSpPr>
          <p:cNvPr id="92" name="正方形/長方形 91"/>
          <p:cNvSpPr/>
          <p:nvPr/>
        </p:nvSpPr>
        <p:spPr>
          <a:xfrm>
            <a:off x="4932040" y="4739032"/>
            <a:ext cx="1612874" cy="932115"/>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sz="800" dirty="0">
              <a:latin typeface="+mn-ea"/>
            </a:endParaRPr>
          </a:p>
        </p:txBody>
      </p:sp>
      <p:sp>
        <p:nvSpPr>
          <p:cNvPr id="93" name="正方形/長方形 92"/>
          <p:cNvSpPr/>
          <p:nvPr/>
        </p:nvSpPr>
        <p:spPr>
          <a:xfrm>
            <a:off x="6731852" y="4739031"/>
            <a:ext cx="1584564" cy="932116"/>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sz="800" dirty="0">
              <a:latin typeface="+mn-ea"/>
            </a:endParaRPr>
          </a:p>
        </p:txBody>
      </p:sp>
      <p:sp>
        <p:nvSpPr>
          <p:cNvPr id="70" name="AutoShape 226"/>
          <p:cNvSpPr>
            <a:spLocks noChangeArrowheads="1"/>
          </p:cNvSpPr>
          <p:nvPr/>
        </p:nvSpPr>
        <p:spPr bwMode="auto">
          <a:xfrm>
            <a:off x="1763688" y="4832380"/>
            <a:ext cx="2168046" cy="300226"/>
          </a:xfrm>
          <a:prstGeom prst="roundRect">
            <a:avLst>
              <a:gd name="adj" fmla="val 16667"/>
            </a:avLst>
          </a:prstGeom>
          <a:solidFill>
            <a:srgbClr val="FCD5B5"/>
          </a:solidFill>
          <a:ln w="9525">
            <a:solidFill>
              <a:srgbClr val="000000"/>
            </a:solidFill>
            <a:round/>
            <a:headEnd/>
            <a:tailEnd/>
          </a:ln>
        </p:spPr>
        <p:txBody>
          <a:bodyPr vert="horz" wrap="square" lIns="91429" tIns="45715" rIns="91429" bIns="45715" numCol="1" anchor="ctr" anchorCtr="0" compatLnSpc="1">
            <a:prstTxWarp prst="textNoShape">
              <a:avLst/>
            </a:prstTxWarp>
          </a:bodyPr>
          <a:lstStyle/>
          <a:p>
            <a:pPr algn="ctr" fontAlgn="base">
              <a:spcBef>
                <a:spcPct val="0"/>
              </a:spcBef>
              <a:spcAft>
                <a:spcPct val="0"/>
              </a:spcAft>
            </a:pPr>
            <a:r>
              <a:rPr lang="ja-JP" altLang="en-US" sz="800" dirty="0">
                <a:solidFill>
                  <a:prstClr val="black"/>
                </a:solidFill>
                <a:latin typeface="+mn-ea"/>
              </a:rPr>
              <a:t>百舌鳥・古市古墳群</a:t>
            </a:r>
            <a:r>
              <a:rPr lang="ja-JP" altLang="en-US" sz="800" dirty="0" smtClean="0">
                <a:solidFill>
                  <a:prstClr val="black"/>
                </a:solidFill>
                <a:latin typeface="+mn-ea"/>
              </a:rPr>
              <a:t>世界遺産協</a:t>
            </a:r>
            <a:r>
              <a:rPr lang="ja-JP" altLang="en-US" sz="800" dirty="0" smtClean="0">
                <a:solidFill>
                  <a:prstClr val="black"/>
                </a:solidFill>
                <a:latin typeface="+mn-ea"/>
              </a:rPr>
              <a:t>議会</a:t>
            </a:r>
            <a:endParaRPr lang="en-US" altLang="ja-JP" sz="800" dirty="0" smtClean="0">
              <a:solidFill>
                <a:prstClr val="black"/>
              </a:solidFill>
              <a:latin typeface="+mn-ea"/>
            </a:endParaRPr>
          </a:p>
          <a:p>
            <a:pPr algn="ctr" fontAlgn="base">
              <a:spcBef>
                <a:spcPct val="0"/>
              </a:spcBef>
              <a:spcAft>
                <a:spcPct val="0"/>
              </a:spcAft>
            </a:pPr>
            <a:r>
              <a:rPr lang="ja-JP" altLang="en-US" sz="800" dirty="0" smtClean="0">
                <a:solidFill>
                  <a:prstClr val="black"/>
                </a:solidFill>
                <a:latin typeface="+mn-ea"/>
              </a:rPr>
              <a:t>作業</a:t>
            </a:r>
            <a:r>
              <a:rPr lang="ja-JP" altLang="en-US" sz="800" dirty="0">
                <a:solidFill>
                  <a:prstClr val="black"/>
                </a:solidFill>
                <a:latin typeface="+mn-ea"/>
              </a:rPr>
              <a:t>部会</a:t>
            </a:r>
            <a:endParaRPr lang="ja-JP" altLang="en-US" sz="800" dirty="0">
              <a:solidFill>
                <a:prstClr val="black"/>
              </a:solidFill>
              <a:latin typeface="+mn-ea"/>
              <a:cs typeface="ＭＳ Ｐゴシック" pitchFamily="50" charset="-128"/>
            </a:endParaRPr>
          </a:p>
        </p:txBody>
      </p:sp>
      <p:sp>
        <p:nvSpPr>
          <p:cNvPr id="71" name="右矢印 70"/>
          <p:cNvSpPr/>
          <p:nvPr/>
        </p:nvSpPr>
        <p:spPr>
          <a:xfrm rot="16200000">
            <a:off x="2954316" y="6161105"/>
            <a:ext cx="181723" cy="2587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sz="800" dirty="0">
              <a:latin typeface="+mn-ea"/>
            </a:endParaRPr>
          </a:p>
        </p:txBody>
      </p:sp>
      <p:sp>
        <p:nvSpPr>
          <p:cNvPr id="73" name="タイトル 1"/>
          <p:cNvSpPr txBox="1">
            <a:spLocks/>
          </p:cNvSpPr>
          <p:nvPr/>
        </p:nvSpPr>
        <p:spPr>
          <a:xfrm>
            <a:off x="3203848" y="6262262"/>
            <a:ext cx="399238" cy="119066"/>
          </a:xfrm>
          <a:prstGeom prst="rect">
            <a:avLst/>
          </a:prstGeom>
        </p:spPr>
        <p:txBody>
          <a:bodyPr vert="horz" lIns="65306" tIns="32653" rIns="65306" bIns="3265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800" b="1" dirty="0">
                <a:latin typeface="+mn-ea"/>
                <a:ea typeface="+mn-ea"/>
              </a:rPr>
              <a:t>助言</a:t>
            </a:r>
            <a:endParaRPr lang="en-US" altLang="ja-JP" sz="800" b="1" dirty="0">
              <a:latin typeface="+mn-ea"/>
              <a:ea typeface="+mn-ea"/>
            </a:endParaRPr>
          </a:p>
        </p:txBody>
      </p:sp>
      <p:sp>
        <p:nvSpPr>
          <p:cNvPr id="74" name="AutoShape 226"/>
          <p:cNvSpPr>
            <a:spLocks noChangeArrowheads="1"/>
          </p:cNvSpPr>
          <p:nvPr/>
        </p:nvSpPr>
        <p:spPr bwMode="auto">
          <a:xfrm>
            <a:off x="2660594" y="6463036"/>
            <a:ext cx="776581" cy="278332"/>
          </a:xfrm>
          <a:prstGeom prst="roundRect">
            <a:avLst>
              <a:gd name="adj" fmla="val 16667"/>
            </a:avLst>
          </a:prstGeom>
          <a:solidFill>
            <a:schemeClr val="tx2">
              <a:lumMod val="40000"/>
              <a:lumOff val="60000"/>
            </a:schemeClr>
          </a:solidFill>
          <a:ln w="9525">
            <a:solidFill>
              <a:srgbClr val="000000"/>
            </a:solidFill>
            <a:round/>
            <a:headEnd/>
            <a:tailEnd/>
          </a:ln>
        </p:spPr>
        <p:txBody>
          <a:bodyPr vert="horz" wrap="square" lIns="91429" tIns="45715" rIns="91429" bIns="45715" numCol="1" anchor="ctr" anchorCtr="0" compatLnSpc="1">
            <a:prstTxWarp prst="textNoShape">
              <a:avLst/>
            </a:prstTxWarp>
          </a:bodyPr>
          <a:lstStyle/>
          <a:p>
            <a:pPr algn="ctr" fontAlgn="base">
              <a:spcBef>
                <a:spcPct val="0"/>
              </a:spcBef>
              <a:spcAft>
                <a:spcPct val="0"/>
              </a:spcAft>
            </a:pPr>
            <a:r>
              <a:rPr lang="ja-JP" altLang="en-US" sz="800" b="1" dirty="0">
                <a:solidFill>
                  <a:prstClr val="black"/>
                </a:solidFill>
                <a:latin typeface="+mn-ea"/>
                <a:cs typeface="ＭＳ Ｐゴシック" pitchFamily="50" charset="-128"/>
              </a:rPr>
              <a:t>文化庁</a:t>
            </a:r>
          </a:p>
        </p:txBody>
      </p:sp>
      <p:sp>
        <p:nvSpPr>
          <p:cNvPr id="54" name="上矢印 49"/>
          <p:cNvSpPr>
            <a:spLocks noChangeArrowheads="1"/>
          </p:cNvSpPr>
          <p:nvPr/>
        </p:nvSpPr>
        <p:spPr bwMode="auto">
          <a:xfrm>
            <a:off x="6852959" y="3803029"/>
            <a:ext cx="685567" cy="169681"/>
          </a:xfrm>
          <a:prstGeom prst="upArrow">
            <a:avLst>
              <a:gd name="adj1" fmla="val 50000"/>
              <a:gd name="adj2" fmla="val 50000"/>
            </a:avLst>
          </a:prstGeom>
          <a:solidFill>
            <a:srgbClr val="BBE0E3"/>
          </a:solidFill>
          <a:ln w="9525">
            <a:solidFill>
              <a:srgbClr val="000000"/>
            </a:solidFill>
            <a:round/>
            <a:headEnd/>
            <a:tailEnd/>
          </a:ln>
        </p:spPr>
        <p:txBody>
          <a:bodyPr vert="horz" wrap="square" lIns="65306" tIns="32653" rIns="65306" bIns="32653" numCol="1" anchor="b" anchorCtr="0" compatLnSpc="1">
            <a:prstTxWarp prst="textNoShape">
              <a:avLst/>
            </a:prstTxWarp>
          </a:bodyPr>
          <a:lstStyle/>
          <a:p>
            <a:pPr algn="ctr" fontAlgn="base">
              <a:spcBef>
                <a:spcPct val="0"/>
              </a:spcBef>
              <a:spcAft>
                <a:spcPct val="0"/>
              </a:spcAft>
            </a:pPr>
            <a:r>
              <a:rPr lang="ja-JP" altLang="en-US" sz="800" dirty="0">
                <a:solidFill>
                  <a:prstClr val="black"/>
                </a:solidFill>
                <a:latin typeface="+mn-ea"/>
              </a:rPr>
              <a:t>報告</a:t>
            </a:r>
            <a:endParaRPr lang="ja-JP" altLang="en-US" sz="800" dirty="0">
              <a:solidFill>
                <a:prstClr val="black"/>
              </a:solidFill>
              <a:latin typeface="+mn-ea"/>
              <a:cs typeface="ＭＳ Ｐゴシック" pitchFamily="50" charset="-128"/>
            </a:endParaRPr>
          </a:p>
        </p:txBody>
      </p:sp>
      <p:sp>
        <p:nvSpPr>
          <p:cNvPr id="72" name="下矢印 48"/>
          <p:cNvSpPr>
            <a:spLocks noChangeArrowheads="1"/>
          </p:cNvSpPr>
          <p:nvPr/>
        </p:nvSpPr>
        <p:spPr bwMode="auto">
          <a:xfrm>
            <a:off x="5835016" y="3803029"/>
            <a:ext cx="674825" cy="169681"/>
          </a:xfrm>
          <a:prstGeom prst="downArrow">
            <a:avLst>
              <a:gd name="adj1" fmla="val 50000"/>
              <a:gd name="adj2" fmla="val 50000"/>
            </a:avLst>
          </a:prstGeom>
          <a:solidFill>
            <a:srgbClr val="BBE0E3"/>
          </a:solidFill>
          <a:ln w="9525">
            <a:solidFill>
              <a:srgbClr val="000000"/>
            </a:solidFill>
            <a:round/>
            <a:headEnd/>
            <a:tailEnd/>
          </a:ln>
        </p:spPr>
        <p:txBody>
          <a:bodyPr vert="horz" wrap="square" lIns="65306" tIns="32653" rIns="65306" bIns="32653" numCol="1" anchor="t" anchorCtr="0" compatLnSpc="1">
            <a:prstTxWarp prst="textNoShape">
              <a:avLst/>
            </a:prstTxWarp>
          </a:bodyPr>
          <a:lstStyle/>
          <a:p>
            <a:pPr algn="ctr" fontAlgn="base">
              <a:spcBef>
                <a:spcPct val="0"/>
              </a:spcBef>
              <a:spcAft>
                <a:spcPct val="0"/>
              </a:spcAft>
            </a:pPr>
            <a:r>
              <a:rPr lang="ja-JP" altLang="en-US" sz="800" dirty="0">
                <a:solidFill>
                  <a:prstClr val="black"/>
                </a:solidFill>
                <a:latin typeface="+mn-ea"/>
              </a:rPr>
              <a:t>指示</a:t>
            </a:r>
            <a:endParaRPr lang="ja-JP" altLang="en-US" sz="800" dirty="0">
              <a:solidFill>
                <a:prstClr val="black"/>
              </a:solidFill>
              <a:latin typeface="+mn-ea"/>
              <a:cs typeface="ＭＳ Ｐゴシック" pitchFamily="50" charset="-128"/>
            </a:endParaRPr>
          </a:p>
        </p:txBody>
      </p:sp>
      <p:sp>
        <p:nvSpPr>
          <p:cNvPr id="77" name="AutoShape 226">
            <a:extLst>
              <a:ext uri="{FF2B5EF4-FFF2-40B4-BE49-F238E27FC236}">
                <a16:creationId xmlns="" xmlns:a16="http://schemas.microsoft.com/office/drawing/2014/main" id="{195161CC-E1BB-794C-9119-60857D80836A}"/>
              </a:ext>
            </a:extLst>
          </p:cNvPr>
          <p:cNvSpPr>
            <a:spLocks noChangeArrowheads="1"/>
          </p:cNvSpPr>
          <p:nvPr/>
        </p:nvSpPr>
        <p:spPr bwMode="auto">
          <a:xfrm>
            <a:off x="5220072" y="5445226"/>
            <a:ext cx="2427540" cy="144014"/>
          </a:xfrm>
          <a:prstGeom prst="roundRect">
            <a:avLst>
              <a:gd name="adj" fmla="val 16667"/>
            </a:avLst>
          </a:prstGeom>
          <a:solidFill>
            <a:srgbClr val="F2F8E5">
              <a:alpha val="70000"/>
            </a:srgbClr>
          </a:solidFill>
          <a:ln w="9525">
            <a:solidFill>
              <a:srgbClr val="000000"/>
            </a:solidFill>
            <a:prstDash val="sysDot"/>
            <a:round/>
            <a:headEnd/>
            <a:tailEnd/>
          </a:ln>
        </p:spPr>
        <p:txBody>
          <a:bodyPr vert="horz" wrap="square" lIns="91429" tIns="45715" rIns="91429" bIns="45715" numCol="1" anchor="ctr" anchorCtr="0" compatLnSpc="1">
            <a:prstTxWarp prst="textNoShape">
              <a:avLst/>
            </a:prstTxWarp>
          </a:bodyPr>
          <a:lstStyle/>
          <a:p>
            <a:pPr algn="ctr"/>
            <a:r>
              <a:rPr lang="ja-JP" altLang="en-US" sz="800" dirty="0"/>
              <a:t>モニタリング（経過観察）</a:t>
            </a:r>
            <a:endParaRPr lang="ja-JP" altLang="en-US" sz="800" dirty="0">
              <a:solidFill>
                <a:prstClr val="black"/>
              </a:solidFill>
              <a:latin typeface="+mn-ea"/>
              <a:cs typeface="ＭＳ Ｐゴシック" pitchFamily="50" charset="-128"/>
            </a:endParaRPr>
          </a:p>
        </p:txBody>
      </p:sp>
      <p:sp>
        <p:nvSpPr>
          <p:cNvPr id="114" name="Rectangle 4"/>
          <p:cNvSpPr>
            <a:spLocks noChangeArrowheads="1"/>
          </p:cNvSpPr>
          <p:nvPr/>
        </p:nvSpPr>
        <p:spPr bwMode="auto">
          <a:xfrm>
            <a:off x="323528" y="2852937"/>
            <a:ext cx="1946680" cy="270236"/>
          </a:xfrm>
          <a:prstGeom prst="rect">
            <a:avLst/>
          </a:prstGeom>
          <a:noFill/>
          <a:ln>
            <a:solidFill>
              <a:schemeClr val="accent1"/>
            </a:solidFill>
          </a:ln>
          <a:effectLst>
            <a:outerShdw dist="71842" dir="2700000" algn="ctr" rotWithShape="0">
              <a:schemeClr val="bg2">
                <a:alpha val="50000"/>
              </a:schemeClr>
            </a:outerShdw>
          </a:effectLst>
        </p:spPr>
        <p:txBody>
          <a:bodyPr wrap="none" lIns="96211" tIns="48105" rIns="96211" bIns="48105" anchor="ctr" anchorCtr="1"/>
          <a:lstStyle/>
          <a:p>
            <a:pPr algn="ctr" defTabSz="961910"/>
            <a:r>
              <a:rPr lang="ja-JP" altLang="en-US" sz="1200" b="1" dirty="0">
                <a:ea typeface="HGｺﾞｼｯｸM" pitchFamily="49" charset="-128"/>
              </a:rPr>
              <a:t>体　制　</a:t>
            </a:r>
            <a:r>
              <a:rPr lang="ja-JP" altLang="en-US" sz="1200" b="1" dirty="0" smtClean="0">
                <a:ea typeface="HGｺﾞｼｯｸM" pitchFamily="49" charset="-128"/>
              </a:rPr>
              <a:t>図（案）</a:t>
            </a:r>
            <a:endParaRPr lang="ja-JP" altLang="en-US" sz="1200" b="1" dirty="0">
              <a:ea typeface="HGｺﾞｼｯｸM" pitchFamily="49" charset="-128"/>
            </a:endParaRPr>
          </a:p>
        </p:txBody>
      </p:sp>
      <p:sp>
        <p:nvSpPr>
          <p:cNvPr id="57" name="Rectangle 4"/>
          <p:cNvSpPr>
            <a:spLocks noChangeArrowheads="1"/>
          </p:cNvSpPr>
          <p:nvPr/>
        </p:nvSpPr>
        <p:spPr bwMode="auto">
          <a:xfrm>
            <a:off x="0" y="-27384"/>
            <a:ext cx="9144000" cy="332208"/>
          </a:xfrm>
          <a:prstGeom prst="rect">
            <a:avLst/>
          </a:prstGeom>
          <a:solidFill>
            <a:srgbClr val="0070C0"/>
          </a:solidFill>
          <a:ln>
            <a:noFill/>
          </a:ln>
          <a:effectLst>
            <a:outerShdw dist="71842" dir="2700000" algn="ctr" rotWithShape="0">
              <a:schemeClr val="bg2">
                <a:alpha val="50000"/>
              </a:schemeClr>
            </a:outerShdw>
          </a:effectLst>
        </p:spPr>
        <p:txBody>
          <a:bodyPr wrap="none" lIns="96222" tIns="48111" rIns="96222" bIns="48111" anchor="ctr"/>
          <a:lstStyle/>
          <a:p>
            <a:pPr defTabSz="962025"/>
            <a:r>
              <a:rPr lang="ja-JP" altLang="en-US" sz="1200" b="1" dirty="0" smtClean="0">
                <a:solidFill>
                  <a:prstClr val="white"/>
                </a:solidFill>
                <a:ea typeface="HGｺﾞｼｯｸM" pitchFamily="49" charset="-128"/>
              </a:rPr>
              <a:t>百舌鳥・古市古墳群世界文化遺産協議会の名称変更について</a:t>
            </a:r>
            <a:endParaRPr lang="ja-JP" altLang="en-US" sz="1200" b="1" dirty="0">
              <a:solidFill>
                <a:prstClr val="white"/>
              </a:solidFill>
              <a:ea typeface="HGｺﾞｼｯｸM" pitchFamily="49" charset="-128"/>
            </a:endParaRPr>
          </a:p>
        </p:txBody>
      </p:sp>
      <p:sp>
        <p:nvSpPr>
          <p:cNvPr id="2" name="テキスト ボックス 1"/>
          <p:cNvSpPr txBox="1"/>
          <p:nvPr/>
        </p:nvSpPr>
        <p:spPr>
          <a:xfrm>
            <a:off x="6516216" y="44624"/>
            <a:ext cx="2808312" cy="215444"/>
          </a:xfrm>
          <a:prstGeom prst="rect">
            <a:avLst/>
          </a:prstGeom>
          <a:noFill/>
        </p:spPr>
        <p:txBody>
          <a:bodyPr wrap="square" rtlCol="0">
            <a:spAutoFit/>
          </a:bodyPr>
          <a:lstStyle/>
          <a:p>
            <a:r>
              <a:rPr kumimoji="1" lang="ja-JP" altLang="en-US" sz="800" dirty="0" smtClean="0">
                <a:solidFill>
                  <a:schemeClr val="bg1"/>
                </a:solidFill>
              </a:rPr>
              <a:t>（第</a:t>
            </a:r>
            <a:r>
              <a:rPr lang="en-US" altLang="ja-JP" sz="800" dirty="0" smtClean="0">
                <a:solidFill>
                  <a:schemeClr val="bg1"/>
                </a:solidFill>
              </a:rPr>
              <a:t>6</a:t>
            </a:r>
            <a:r>
              <a:rPr kumimoji="1" lang="ja-JP" altLang="en-US" sz="800" dirty="0" smtClean="0">
                <a:solidFill>
                  <a:schemeClr val="bg1"/>
                </a:solidFill>
              </a:rPr>
              <a:t>回百舌鳥・古市古墳群世界文化遺産協議会　資料</a:t>
            </a:r>
            <a:r>
              <a:rPr kumimoji="1" lang="en-US" altLang="ja-JP" sz="800" dirty="0" smtClean="0">
                <a:solidFill>
                  <a:schemeClr val="bg1"/>
                </a:solidFill>
              </a:rPr>
              <a:t>1</a:t>
            </a:r>
            <a:r>
              <a:rPr kumimoji="1" lang="ja-JP" altLang="en-US" sz="800" dirty="0" smtClean="0">
                <a:solidFill>
                  <a:schemeClr val="bg1"/>
                </a:solidFill>
              </a:rPr>
              <a:t>）</a:t>
            </a:r>
            <a:endParaRPr kumimoji="1" lang="ja-JP" altLang="en-US" sz="800" dirty="0">
              <a:solidFill>
                <a:schemeClr val="bg1"/>
              </a:solidFill>
            </a:endParaRPr>
          </a:p>
        </p:txBody>
      </p:sp>
      <p:graphicFrame>
        <p:nvGraphicFramePr>
          <p:cNvPr id="39" name="表 38">
            <a:extLst>
              <a:ext uri="{FF2B5EF4-FFF2-40B4-BE49-F238E27FC236}">
                <a16:creationId xmlns="" xmlns:a16="http://schemas.microsoft.com/office/drawing/2014/main" id="{771789DB-E61D-3E4D-94D5-B3E561E8F1AC}"/>
              </a:ext>
            </a:extLst>
          </p:cNvPr>
          <p:cNvGraphicFramePr>
            <a:graphicFrameLocks noGrp="1"/>
          </p:cNvGraphicFramePr>
          <p:nvPr>
            <p:extLst>
              <p:ext uri="{D42A27DB-BD31-4B8C-83A1-F6EECF244321}">
                <p14:modId xmlns:p14="http://schemas.microsoft.com/office/powerpoint/2010/main" val="479719928"/>
              </p:ext>
            </p:extLst>
          </p:nvPr>
        </p:nvGraphicFramePr>
        <p:xfrm>
          <a:off x="506035" y="421633"/>
          <a:ext cx="8242429" cy="2071263"/>
        </p:xfrm>
        <a:graphic>
          <a:graphicData uri="http://schemas.openxmlformats.org/drawingml/2006/table">
            <a:tbl>
              <a:tblPr>
                <a:tableStyleId>{5C22544A-7EE6-4342-B048-85BDC9FD1C3A}</a:tableStyleId>
              </a:tblPr>
              <a:tblGrid>
                <a:gridCol w="532463"/>
                <a:gridCol w="3854983">
                  <a:extLst>
                    <a:ext uri="{9D8B030D-6E8A-4147-A177-3AD203B41FA5}">
                      <a16:colId xmlns="" xmlns:a16="http://schemas.microsoft.com/office/drawing/2014/main" val="988671537"/>
                    </a:ext>
                  </a:extLst>
                </a:gridCol>
                <a:gridCol w="3854983"/>
              </a:tblGrid>
              <a:tr h="271063">
                <a:tc>
                  <a:txBody>
                    <a:bodyPr/>
                    <a:lstStyle/>
                    <a:p>
                      <a:pPr algn="ctr">
                        <a:lnSpc>
                          <a:spcPts val="1100"/>
                        </a:lnSpc>
                      </a:pPr>
                      <a:endPar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現行</a:t>
                      </a:r>
                    </a:p>
                  </a:txBody>
                  <a:tcPr marL="65314" marR="65314"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1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変更後</a:t>
                      </a:r>
                    </a:p>
                  </a:txBody>
                  <a:tcPr marL="65314" marR="65314"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67643305"/>
                  </a:ext>
                </a:extLst>
              </a:tr>
              <a:tr h="720080">
                <a:tc>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r>
                        <a:rPr lang="ja-JP" altLang="en-US" sz="1200" b="0" kern="100" dirty="0" smtClean="0">
                          <a:effectLst/>
                          <a:latin typeface="Meiryo UI" panose="020B0604030504040204" pitchFamily="50" charset="-128"/>
                          <a:ea typeface="Meiryo UI" panose="020B0604030504040204" pitchFamily="50" charset="-128"/>
                          <a:cs typeface="Meiryo UI" panose="020B0604030504040204" pitchFamily="50" charset="-128"/>
                        </a:rPr>
                        <a:t>名称</a:t>
                      </a:r>
                      <a:endParaRPr lang="en-US" alt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r>
                        <a:rPr lang="ja-JP" altLang="en-US" sz="1200" b="0" u="none" kern="100" dirty="0" smtClean="0">
                          <a:effectLst/>
                        </a:rPr>
                        <a:t>百舌鳥・古市古墳群世界文化遺産協議会</a:t>
                      </a:r>
                      <a:endParaRPr lang="en-US" altLang="ja-JP" sz="1200" b="0" u="none" kern="100" dirty="0" smtClean="0">
                        <a:effectLst/>
                      </a:endParaRPr>
                    </a:p>
                    <a:p>
                      <a:pPr marL="0" marR="0" lvl="0" indent="0" algn="ctr" defTabSz="1280160" rtl="0" eaLnBrk="1" fontAlgn="auto" latinLnBrk="0" hangingPunct="1">
                        <a:lnSpc>
                          <a:spcPts val="1100"/>
                        </a:lnSpc>
                        <a:spcBef>
                          <a:spcPts val="0"/>
                        </a:spcBef>
                        <a:spcAft>
                          <a:spcPts val="0"/>
                        </a:spcAft>
                        <a:buClrTx/>
                        <a:buSzTx/>
                        <a:buFontTx/>
                        <a:buNone/>
                        <a:tabLst/>
                        <a:defRPr/>
                      </a:pPr>
                      <a:endParaRPr lang="en-US" altLang="ja-JP" sz="1200" b="0" u="none" kern="100" dirty="0" smtClean="0">
                        <a:effectLst/>
                      </a:endParaRPr>
                    </a:p>
                    <a:p>
                      <a:pPr marL="0" marR="0" lvl="0" indent="0" algn="ctr" defTabSz="1280160" rtl="0" eaLnBrk="1" fontAlgn="auto" latinLnBrk="0" hangingPunct="1">
                        <a:lnSpc>
                          <a:spcPts val="1100"/>
                        </a:lnSpc>
                        <a:spcBef>
                          <a:spcPts val="0"/>
                        </a:spcBef>
                        <a:spcAft>
                          <a:spcPts val="0"/>
                        </a:spcAft>
                        <a:buClrTx/>
                        <a:buSzTx/>
                        <a:buFontTx/>
                        <a:buNone/>
                        <a:tabLst/>
                        <a:defRPr/>
                      </a:pPr>
                      <a:r>
                        <a:rPr lang="en-US" altLang="ja-JP" sz="1200" b="0" kern="100" dirty="0" err="1" smtClean="0">
                          <a:effectLst/>
                        </a:rPr>
                        <a:t>Mozu-Furuichi</a:t>
                      </a:r>
                      <a:r>
                        <a:rPr lang="en-US" altLang="ja-JP" sz="1200" b="0" kern="100" dirty="0" smtClean="0">
                          <a:effectLst/>
                        </a:rPr>
                        <a:t> </a:t>
                      </a:r>
                      <a:r>
                        <a:rPr lang="en-US" altLang="ja-JP" sz="1200" b="0" kern="100" dirty="0" err="1" smtClean="0">
                          <a:effectLst/>
                        </a:rPr>
                        <a:t>Kofun</a:t>
                      </a:r>
                      <a:r>
                        <a:rPr lang="en-US" altLang="ja-JP" sz="1200" b="0" kern="100" dirty="0" smtClean="0">
                          <a:effectLst/>
                        </a:rPr>
                        <a:t> Group World Heritage Council</a:t>
                      </a:r>
                    </a:p>
                  </a:txBody>
                  <a:tcPr marL="65314" marR="65314"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r>
                        <a:rPr lang="ja-JP" altLang="en-US" sz="1200" b="0" u="none" kern="100" dirty="0" smtClean="0">
                          <a:effectLst/>
                        </a:rPr>
                        <a:t>百舌鳥・古市古墳群</a:t>
                      </a:r>
                      <a:r>
                        <a:rPr lang="ja-JP" altLang="en-US" sz="1200" b="0" u="sng" kern="100" dirty="0" smtClean="0">
                          <a:effectLst/>
                        </a:rPr>
                        <a:t>世界遺産</a:t>
                      </a:r>
                      <a:r>
                        <a:rPr lang="ja-JP" altLang="en-US" sz="1200" b="0" u="none" kern="100" dirty="0" smtClean="0">
                          <a:effectLst/>
                        </a:rPr>
                        <a:t>協議会</a:t>
                      </a:r>
                      <a:endParaRPr lang="en-US" altLang="ja-JP" sz="1200" b="0" u="none" kern="100" dirty="0" smtClean="0">
                        <a:effectLst/>
                      </a:endParaRPr>
                    </a:p>
                    <a:p>
                      <a:pPr marL="0" marR="0" lvl="0" indent="0" algn="ctr" defTabSz="1280160" rtl="0" eaLnBrk="1" fontAlgn="auto" latinLnBrk="0" hangingPunct="1">
                        <a:lnSpc>
                          <a:spcPts val="1100"/>
                        </a:lnSpc>
                        <a:spcBef>
                          <a:spcPts val="0"/>
                        </a:spcBef>
                        <a:spcAft>
                          <a:spcPts val="0"/>
                        </a:spcAft>
                        <a:buClrTx/>
                        <a:buSzTx/>
                        <a:buFontTx/>
                        <a:buNone/>
                        <a:tabLst/>
                        <a:defRPr/>
                      </a:pPr>
                      <a:endParaRPr lang="en-US" altLang="ja-JP" sz="1200" b="0" u="none" kern="100" dirty="0" smtClean="0">
                        <a:effectLst/>
                      </a:endParaRPr>
                    </a:p>
                    <a:p>
                      <a:pPr marL="0" marR="0" lvl="0" indent="0" algn="ctr" defTabSz="1280160" rtl="0" eaLnBrk="1" fontAlgn="auto" latinLnBrk="0" hangingPunct="1">
                        <a:lnSpc>
                          <a:spcPts val="1100"/>
                        </a:lnSpc>
                        <a:spcBef>
                          <a:spcPts val="0"/>
                        </a:spcBef>
                        <a:spcAft>
                          <a:spcPts val="0"/>
                        </a:spcAft>
                        <a:buClrTx/>
                        <a:buSzTx/>
                        <a:buFontTx/>
                        <a:buNone/>
                        <a:tabLst/>
                        <a:defRPr/>
                      </a:pPr>
                      <a:r>
                        <a:rPr lang="en-US" altLang="ja-JP" sz="1200" b="0" kern="100" dirty="0" err="1" smtClean="0">
                          <a:effectLst/>
                        </a:rPr>
                        <a:t>Mozu-Furuichi</a:t>
                      </a:r>
                      <a:r>
                        <a:rPr lang="en-US" altLang="ja-JP" sz="1200" b="0" kern="100" dirty="0" smtClean="0">
                          <a:effectLst/>
                        </a:rPr>
                        <a:t> </a:t>
                      </a:r>
                      <a:r>
                        <a:rPr lang="en-US" altLang="ja-JP" sz="1200" b="0" kern="100" dirty="0" err="1" smtClean="0">
                          <a:effectLst/>
                        </a:rPr>
                        <a:t>Kofun</a:t>
                      </a:r>
                      <a:r>
                        <a:rPr lang="en-US" altLang="ja-JP" sz="1200" b="0" kern="100" dirty="0" smtClean="0">
                          <a:effectLst/>
                        </a:rPr>
                        <a:t> Group World Heritage Council</a:t>
                      </a:r>
                      <a:r>
                        <a:rPr lang="ja-JP" altLang="en-US" sz="900" b="0" u="none" kern="100" dirty="0" smtClean="0">
                          <a:effectLst/>
                        </a:rPr>
                        <a:t>（変更なし）</a:t>
                      </a:r>
                      <a:endParaRPr lang="en-US" altLang="ja-JP" sz="900" b="0" u="none" kern="100" dirty="0" smtClean="0">
                        <a:effectLst/>
                      </a:endParaRPr>
                    </a:p>
                  </a:txBody>
                  <a:tcPr marL="65314" marR="65314"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603614446"/>
                  </a:ext>
                </a:extLst>
              </a:tr>
              <a:tr h="1080120">
                <a:tc>
                  <a:txBody>
                    <a:bodyPr/>
                    <a:lstStyle/>
                    <a:p>
                      <a:pPr marL="0" indent="0" algn="ctr">
                        <a:lnSpc>
                          <a:spcPts val="1100"/>
                        </a:lnSpc>
                        <a:spcAft>
                          <a:spcPts val="0"/>
                        </a:spcAft>
                        <a:buFont typeface="Arial" panose="020B0604020202020204" pitchFamily="34" charset="0"/>
                        <a:buNone/>
                      </a:pPr>
                      <a:r>
                        <a:rPr lang="ja-JP" altLang="en-US" sz="1200" b="0" kern="100" dirty="0" smtClean="0">
                          <a:effectLst/>
                          <a:latin typeface="Meiryo UI" panose="020B0604030504040204" pitchFamily="50" charset="-128"/>
                          <a:ea typeface="Meiryo UI" panose="020B0604030504040204" pitchFamily="50" charset="-128"/>
                          <a:cs typeface="Meiryo UI" panose="020B0604030504040204" pitchFamily="50" charset="-128"/>
                        </a:rPr>
                        <a:t>目的</a:t>
                      </a:r>
                      <a:endParaRPr lang="en-US" alt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indent="0" algn="just">
                        <a:spcAft>
                          <a:spcPts val="0"/>
                        </a:spcAft>
                      </a:pPr>
                      <a:r>
                        <a:rPr lang="ja-JP" altLang="en-US" sz="1050" kern="100" dirty="0" smtClean="0">
                          <a:effectLst/>
                          <a:latin typeface="+mn-ea"/>
                          <a:ea typeface="+mn-ea"/>
                          <a:cs typeface="Times New Roman"/>
                        </a:rPr>
                        <a:t>世界遺産一覧表への記載を推薦する百舌鳥・古市古墳群の保存管理及び整備活用並びにその周辺環境の保全を推進する</a:t>
                      </a:r>
                      <a:endParaRPr lang="ja-JP" altLang="ja-JP" sz="1050" kern="100" dirty="0" smtClean="0">
                        <a:effectLst/>
                        <a:latin typeface="+mn-ea"/>
                        <a:ea typeface="+mn-ea"/>
                        <a:cs typeface="Times New Roman"/>
                      </a:endParaRPr>
                    </a:p>
                  </a:txBody>
                  <a:tcPr marL="65314" marR="65314"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1280160" rtl="0" eaLnBrk="1" fontAlgn="auto" latinLnBrk="0" hangingPunct="1">
                        <a:lnSpc>
                          <a:spcPts val="1100"/>
                        </a:lnSpc>
                        <a:spcBef>
                          <a:spcPts val="0"/>
                        </a:spcBef>
                        <a:spcAft>
                          <a:spcPts val="0"/>
                        </a:spcAft>
                        <a:buClrTx/>
                        <a:buSzTx/>
                        <a:buFont typeface="Arial" panose="020B0604020202020204" pitchFamily="34" charset="0"/>
                        <a:buNone/>
                        <a:tabLst/>
                        <a:defRPr/>
                      </a:pPr>
                      <a:r>
                        <a:rPr lang="ja-JP" altLang="en-US" sz="1050" b="0" u="none" kern="100" dirty="0" smtClean="0">
                          <a:effectLst/>
                          <a:latin typeface="+mn-ea"/>
                          <a:ea typeface="+mn-ea"/>
                        </a:rPr>
                        <a:t>世界遺産に登録された百舌鳥・古市古墳群の保存管理及び整備活用並びにその周辺環境の保全を推進する</a:t>
                      </a:r>
                      <a:endParaRPr lang="en-US" altLang="ja-JP" sz="1050" b="0" u="none" kern="100" dirty="0" smtClean="0">
                        <a:effectLst/>
                        <a:latin typeface="+mn-ea"/>
                        <a:ea typeface="+mn-ea"/>
                      </a:endParaRPr>
                    </a:p>
                  </a:txBody>
                  <a:tcPr marL="65314" marR="65314"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320504475"/>
                  </a:ext>
                </a:extLst>
              </a:tr>
            </a:tbl>
          </a:graphicData>
        </a:graphic>
      </p:graphicFrame>
    </p:spTree>
    <p:extLst>
      <p:ext uri="{BB962C8B-B14F-4D97-AF65-F5344CB8AC3E}">
        <p14:creationId xmlns:p14="http://schemas.microsoft.com/office/powerpoint/2010/main" val="3895699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AF93497F33E704B84EE572D58718B2F" ma:contentTypeVersion="0" ma:contentTypeDescription="新しいドキュメントを作成します。" ma:contentTypeScope="" ma:versionID="64e21305f25e00aad6f9532a60b4ab4e">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7C5BFED-6ECD-4EA1-8047-95F9D89B03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74165F1-7DC1-42C0-BB47-1D19419CB25B}">
  <ds:schemaRefs>
    <ds:schemaRef ds:uri="http://schemas.microsoft.com/sharepoint/v3/contenttype/forms"/>
  </ds:schemaRefs>
</ds:datastoreItem>
</file>

<file path=customXml/itemProps3.xml><?xml version="1.0" encoding="utf-8"?>
<ds:datastoreItem xmlns:ds="http://schemas.openxmlformats.org/officeDocument/2006/customXml" ds:itemID="{EFBAA276-A208-421E-8DD5-1A181D567D0E}">
  <ds:schemaRefs>
    <ds:schemaRef ds:uri="http://purl.org/dc/elements/1.1/"/>
    <ds:schemaRef ds:uri="http://purl.org/dc/terms/"/>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24651</TotalTime>
  <Words>226</Words>
  <Application>Microsoft Office PowerPoint</Application>
  <PresentationFormat>画面に合わせる (4:3)</PresentationFormat>
  <Paragraphs>45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福田　賢二</dc:creator>
  <cp:lastModifiedBy>柿本　光美</cp:lastModifiedBy>
  <cp:revision>1843</cp:revision>
  <cp:lastPrinted>2019-12-12T01:05:18Z</cp:lastPrinted>
  <dcterms:created xsi:type="dcterms:W3CDTF">2011-10-13T07:29:05Z</dcterms:created>
  <dcterms:modified xsi:type="dcterms:W3CDTF">2019-12-12T08:30:54Z</dcterms:modified>
</cp:coreProperties>
</file>