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3681075" cy="9972675"/>
  <p:notesSz cx="9926638" cy="6797675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村中　亜津子" initials="村中　亜津子" lastIdx="8" clrIdx="0">
    <p:extLst>
      <p:ext uri="{19B8F6BF-5375-455C-9EA6-DF929625EA0E}">
        <p15:presenceInfo xmlns:p15="http://schemas.microsoft.com/office/powerpoint/2012/main" userId="S-1-5-21-161959346-1900351369-444732941-5409" providerId="AD"/>
      </p:ext>
    </p:extLst>
  </p:cmAuthor>
  <p:cmAuthor id="2" name="小浜　成" initials="小浜　成" lastIdx="1" clrIdx="1">
    <p:extLst>
      <p:ext uri="{19B8F6BF-5375-455C-9EA6-DF929625EA0E}">
        <p15:presenceInfo xmlns:p15="http://schemas.microsoft.com/office/powerpoint/2012/main" userId="S-1-5-21-161959346-1900351369-444732941-27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3716" autoAdjust="0"/>
  </p:normalViewPr>
  <p:slideViewPr>
    <p:cSldViewPr>
      <p:cViewPr varScale="1">
        <p:scale>
          <a:sx n="65" d="100"/>
          <a:sy n="65" d="100"/>
        </p:scale>
        <p:origin x="1517" y="43"/>
      </p:cViewPr>
      <p:guideLst>
        <p:guide orient="horz" pos="3141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45D55-F446-441B-BDE4-D8E7B451ABA1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89313" y="849313"/>
            <a:ext cx="31480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3DA62-43EE-43BA-B818-F79D576AA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415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3DA62-43EE-43BA-B818-F79D576AA24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037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12D99-B5E8-42DB-840C-898EF39F3452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804770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817201"/>
              </p:ext>
            </p:extLst>
          </p:nvPr>
        </p:nvGraphicFramePr>
        <p:xfrm>
          <a:off x="228199" y="6361230"/>
          <a:ext cx="13216124" cy="3480268"/>
        </p:xfrm>
        <a:graphic>
          <a:graphicData uri="http://schemas.openxmlformats.org/drawingml/2006/table">
            <a:tbl>
              <a:tblPr/>
              <a:tblGrid>
                <a:gridCol w="1007816">
                  <a:extLst>
                    <a:ext uri="{9D8B030D-6E8A-4147-A177-3AD203B41FA5}">
                      <a16:colId xmlns:a16="http://schemas.microsoft.com/office/drawing/2014/main" val="685907890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875152719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733067187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214998145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2434243273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91363141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2131003374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152549663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770371980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867409538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381121084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4019342443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3638936833"/>
                    </a:ext>
                  </a:extLst>
                </a:gridCol>
              </a:tblGrid>
              <a:tr h="3536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１月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414410"/>
                  </a:ext>
                </a:extLst>
              </a:tr>
              <a:tr h="312658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185117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115472" y="6108987"/>
            <a:ext cx="13448803" cy="381298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AutoShape 226"/>
          <p:cNvSpPr>
            <a:spLocks noChangeArrowheads="1"/>
          </p:cNvSpPr>
          <p:nvPr/>
        </p:nvSpPr>
        <p:spPr bwMode="auto">
          <a:xfrm>
            <a:off x="228199" y="5868277"/>
            <a:ext cx="3608089" cy="34327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423" tIns="45712" rIns="91423" bIns="45712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600"/>
              </a:lnSpc>
              <a:defRPr sz="1000"/>
            </a:pP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６年度</a:t>
            </a: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年間スケジュール（想定）</a:t>
            </a:r>
            <a:r>
              <a:rPr lang="en-US" altLang="ja-JP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</a:p>
        </p:txBody>
      </p:sp>
      <p:sp>
        <p:nvSpPr>
          <p:cNvPr id="47" name="テキスト ボックス 4"/>
          <p:cNvSpPr txBox="1"/>
          <p:nvPr/>
        </p:nvSpPr>
        <p:spPr>
          <a:xfrm>
            <a:off x="6905134" y="809872"/>
            <a:ext cx="6670810" cy="5040561"/>
          </a:xfrm>
          <a:prstGeom prst="rect">
            <a:avLst/>
          </a:prstGeom>
          <a:solidFill>
            <a:schemeClr val="lt1"/>
          </a:solidFill>
          <a:ln w="12700" cmpd="dbl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23" tIns="45712" rIns="91423" bIns="45712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4" name="テキスト ボックス 4"/>
          <p:cNvSpPr txBox="1"/>
          <p:nvPr/>
        </p:nvSpPr>
        <p:spPr>
          <a:xfrm>
            <a:off x="121744" y="809873"/>
            <a:ext cx="6580598" cy="4970077"/>
          </a:xfrm>
          <a:prstGeom prst="rect">
            <a:avLst/>
          </a:prstGeom>
          <a:solidFill>
            <a:schemeClr val="lt1"/>
          </a:solidFill>
          <a:ln w="12700" cmpd="dbl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23" tIns="45712" rIns="91423" bIns="45712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6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600" b="1" u="sng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１．保存活用会議運営に係る</a:t>
            </a:r>
            <a:r>
              <a:rPr lang="ja-JP" altLang="en-US" sz="1600" b="1" u="sng">
                <a:latin typeface="游ゴシック" panose="020B0400000000000000" pitchFamily="50" charset="-128"/>
                <a:ea typeface="游ゴシック" panose="020B0400000000000000" pitchFamily="50" charset="-128"/>
              </a:rPr>
              <a:t>総合調整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同会議を開催し、「資産等保存管理事業」や「来訪者対策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・魅力発信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業」の取組方針、決算・予算等を審議・決定する。</a:t>
            </a:r>
          </a:p>
          <a:p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また、大阪府及び地元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市の世界遺産、文化財、都市計画等の関係部署の職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員からなる「資産専門部会」、「緩衝地帯専門部会」、「来訪者対策専門部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会」の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ja-JP" sz="1400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つの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専門部会を開催し、今後の百舌鳥・古市古墳群の</a:t>
            </a:r>
            <a:r>
              <a:rPr lang="ja-JP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保存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活用</a:t>
            </a:r>
            <a:r>
              <a:rPr lang="ja-JP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の具体</a:t>
            </a:r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的な対応方等について協議を行う。</a:t>
            </a:r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600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２．資産等保存管理事業</a:t>
            </a:r>
            <a:endParaRPr lang="en-US" altLang="ja-JP" sz="1600" b="1" u="sng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世界遺産一覧表記載推薦書の付属資料としてユネスコに提出した「包括的保存管理計画」や、第</a:t>
            </a:r>
            <a:r>
              <a:rPr lang="en-US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43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回世界遺産委員会における登録決議文の「追加的勧告」で求められた内容をふまえ、百舌鳥・古市古墳群の保存管理を適切に行う。</a:t>
            </a:r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600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３．来訪者対策事業</a:t>
            </a:r>
            <a:endParaRPr lang="en-US" altLang="ja-JP" sz="1400" b="1" u="sng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世界遺産「百舌鳥・古市古墳群」の価値や魅力を国内外に向けて発信する。</a:t>
            </a:r>
            <a:endParaRPr lang="ja-JP" altLang="ja-JP" sz="14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090" y="10583"/>
            <a:ext cx="13690072" cy="4759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2537" tIns="61268" rIns="122537" bIns="612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800" b="1" kern="1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令和６年度　百舌鳥・古市古墳群世界遺産保存活用会議　事業計画概要</a:t>
            </a:r>
            <a:endParaRPr lang="en-US" altLang="ja-JP" sz="1800" b="1" kern="10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</p:txBody>
      </p:sp>
      <p:sp>
        <p:nvSpPr>
          <p:cNvPr id="45" name="AutoShape 226"/>
          <p:cNvSpPr>
            <a:spLocks noChangeArrowheads="1"/>
          </p:cNvSpPr>
          <p:nvPr/>
        </p:nvSpPr>
        <p:spPr bwMode="auto">
          <a:xfrm>
            <a:off x="228199" y="665857"/>
            <a:ext cx="3052226" cy="32131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440" tIns="45720" rIns="91440" bIns="4572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ts val="1600"/>
              </a:lnSpc>
              <a:defRPr sz="1000"/>
            </a:pP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</a:t>
            </a:r>
            <a:r>
              <a:rPr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和６年度　</a:t>
            </a: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事業計画</a:t>
            </a:r>
            <a:r>
              <a:rPr lang="en-US" altLang="ja-JP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案</a:t>
            </a:r>
            <a:r>
              <a:rPr lang="en-US" altLang="ja-JP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lang="ja-JP" altLang="en-US" sz="1400" b="1" i="0" u="none" strike="noStrike" baseline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AutoShape 226"/>
          <p:cNvSpPr>
            <a:spLocks noChangeArrowheads="1"/>
          </p:cNvSpPr>
          <p:nvPr/>
        </p:nvSpPr>
        <p:spPr bwMode="auto">
          <a:xfrm>
            <a:off x="7073503" y="665857"/>
            <a:ext cx="3052226" cy="32131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440" tIns="45720" rIns="91440" bIns="4572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600"/>
              </a:lnSpc>
              <a:defRPr sz="1000"/>
            </a:pP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</a:t>
            </a:r>
            <a:r>
              <a:rPr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６年度　</a:t>
            </a: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予算</a:t>
            </a:r>
            <a:r>
              <a:rPr lang="en-US" altLang="ja-JP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案</a:t>
            </a:r>
            <a:r>
              <a:rPr lang="en-US" altLang="ja-JP" sz="14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lang="ja-JP" altLang="en-US" sz="1400" b="1" i="0" u="none" strike="noStrike" baseline="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213001"/>
              </p:ext>
            </p:extLst>
          </p:nvPr>
        </p:nvGraphicFramePr>
        <p:xfrm>
          <a:off x="7107989" y="1287386"/>
          <a:ext cx="6289958" cy="1622609"/>
        </p:xfrm>
        <a:graphic>
          <a:graphicData uri="http://schemas.openxmlformats.org/drawingml/2006/table">
            <a:tbl>
              <a:tblPr firstRow="1" firstCol="1" bandRow="1"/>
              <a:tblGrid>
                <a:gridCol w="1694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9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6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科　　　目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予算（円）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内　　訳</a:t>
                      </a: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　（円）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56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分担金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32,311,000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大阪府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12,118,000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堺市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12,118,000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羽曳野市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4,037,500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藤井寺市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4,037,500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合　　計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32,311,000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 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542339"/>
              </p:ext>
            </p:extLst>
          </p:nvPr>
        </p:nvGraphicFramePr>
        <p:xfrm>
          <a:off x="7128569" y="3330153"/>
          <a:ext cx="6264696" cy="2448272"/>
        </p:xfrm>
        <a:graphic>
          <a:graphicData uri="http://schemas.openxmlformats.org/drawingml/2006/table">
            <a:tbl>
              <a:tblPr firstRow="1" firstCol="1" bandRow="1"/>
              <a:tblGrid>
                <a:gridCol w="1690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9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8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科　　　目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予算（円）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内　　容</a:t>
                      </a:r>
                      <a:endParaRPr lang="ja-JP" sz="1200" b="1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総合調整事業費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1,751,000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保存活用会議開催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費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、事務局運営費　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資産等保存管理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事業費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8,593,000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水質調査事業費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marL="0" marR="0" indent="0" algn="just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モニタリング実施費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56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来訪者対策</a:t>
                      </a:r>
                      <a:r>
                        <a:rPr lang="ja-JP" sz="1200" kern="10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事業費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21,967,000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5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周年記念事業、海外デジタルメディアを活用した情報発信事業、ホームページの充実費、</a:t>
                      </a:r>
                      <a:endParaRPr lang="en-US" altLang="ja-JP" sz="1200" strike="sngStrik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ＰＲツール作成費　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合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　　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計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32,311,000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 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056561" y="1020992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＜収入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の部＞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56561" y="3042121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＜支出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の部＞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13043324" y="8550873"/>
            <a:ext cx="324000" cy="1260000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モニタリング</a:t>
            </a:r>
            <a:endParaRPr kumimoji="1"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報告書</a:t>
            </a:r>
            <a:endParaRPr kumimoji="1"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622117" y="6805247"/>
            <a:ext cx="318928" cy="1524838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保存活用会議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8" name="ホームベース 47"/>
          <p:cNvSpPr/>
          <p:nvPr/>
        </p:nvSpPr>
        <p:spPr>
          <a:xfrm>
            <a:off x="1367929" y="9560146"/>
            <a:ext cx="11664000" cy="193025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ホームページの運営</a:t>
            </a:r>
            <a:r>
              <a:rPr lang="ja-JP" altLang="en-US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充実、民間等連携事業・世界遺産学習会の開催など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ホームベース 36"/>
          <p:cNvSpPr/>
          <p:nvPr/>
        </p:nvSpPr>
        <p:spPr>
          <a:xfrm>
            <a:off x="3312145" y="7002561"/>
            <a:ext cx="9433048" cy="36004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4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　　　　　　　　　　　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海外デジタルメディアを活用した情報発信事業</a:t>
            </a:r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3038443" y="6795472"/>
            <a:ext cx="318592" cy="1620000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ＨＩＡ他に関する</a:t>
            </a:r>
            <a:endParaRPr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ユネスコへの情報提供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8" name="正方形/長方形 27"/>
          <p:cNvSpPr>
            <a:spLocks noChangeArrowheads="1"/>
          </p:cNvSpPr>
          <p:nvPr/>
        </p:nvSpPr>
        <p:spPr bwMode="auto">
          <a:xfrm>
            <a:off x="12169129" y="161801"/>
            <a:ext cx="1296144" cy="2880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en-US" sz="105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資料１－２</a:t>
            </a:r>
            <a:endParaRPr lang="ja-JP" sz="1050" kern="1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3" name="ホームベース 42"/>
          <p:cNvSpPr/>
          <p:nvPr/>
        </p:nvSpPr>
        <p:spPr>
          <a:xfrm>
            <a:off x="1354473" y="9269406"/>
            <a:ext cx="11664000" cy="214759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専門部会による協議、モニタリングの実施・とりまとめ、保全状況報告書作成など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0" name="ホームベース 42">
            <a:extLst>
              <a:ext uri="{FF2B5EF4-FFF2-40B4-BE49-F238E27FC236}">
                <a16:creationId xmlns:a16="http://schemas.microsoft.com/office/drawing/2014/main" id="{84AFEACC-6C20-423F-84A9-40794568C9EB}"/>
              </a:ext>
            </a:extLst>
          </p:cNvPr>
          <p:cNvSpPr/>
          <p:nvPr/>
        </p:nvSpPr>
        <p:spPr>
          <a:xfrm>
            <a:off x="3312145" y="8010673"/>
            <a:ext cx="9684000" cy="214759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ユネスコへの提出資料作成・英訳作業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2745193" y="6783476"/>
            <a:ext cx="216024" cy="2091293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保存活用会議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2385153" y="6786537"/>
            <a:ext cx="216024" cy="1540215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事業報告書</a:t>
            </a:r>
          </a:p>
        </p:txBody>
      </p:sp>
      <p:sp>
        <p:nvSpPr>
          <p:cNvPr id="38" name="ホームベース 42">
            <a:extLst>
              <a:ext uri="{FF2B5EF4-FFF2-40B4-BE49-F238E27FC236}">
                <a16:creationId xmlns:a16="http://schemas.microsoft.com/office/drawing/2014/main" id="{326E0DCE-15C5-4ABD-8CC0-52E3BC227A77}"/>
              </a:ext>
            </a:extLst>
          </p:cNvPr>
          <p:cNvSpPr/>
          <p:nvPr/>
        </p:nvSpPr>
        <p:spPr>
          <a:xfrm>
            <a:off x="4357153" y="8361964"/>
            <a:ext cx="8316000" cy="214759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濠の水質調査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2B2D6FFB-6519-469B-85BC-6A3EB6FBF172}"/>
              </a:ext>
            </a:extLst>
          </p:cNvPr>
          <p:cNvSpPr/>
          <p:nvPr/>
        </p:nvSpPr>
        <p:spPr>
          <a:xfrm>
            <a:off x="4494833" y="7458358"/>
            <a:ext cx="288032" cy="1663911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５周年記念イベント</a:t>
            </a:r>
            <a:endParaRPr kumimoji="1" lang="ja-JP" altLang="en-US" sz="12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839593" y="7466086"/>
            <a:ext cx="288032" cy="1656184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価値理解促進事業</a:t>
            </a:r>
          </a:p>
        </p:txBody>
      </p:sp>
    </p:spTree>
    <p:extLst>
      <p:ext uri="{BB962C8B-B14F-4D97-AF65-F5344CB8AC3E}">
        <p14:creationId xmlns:p14="http://schemas.microsoft.com/office/powerpoint/2010/main" val="4233473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3483</TotalTime>
  <Words>495</Words>
  <Application>Microsoft Office PowerPoint</Application>
  <PresentationFormat>ユーザー設定</PresentationFormat>
  <Paragraphs>98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素子</dc:creator>
  <cp:lastModifiedBy>石田　詩穂</cp:lastModifiedBy>
  <cp:revision>387</cp:revision>
  <cp:lastPrinted>2024-03-13T04:53:36Z</cp:lastPrinted>
  <dcterms:created xsi:type="dcterms:W3CDTF">2014-07-11T05:14:15Z</dcterms:created>
  <dcterms:modified xsi:type="dcterms:W3CDTF">2024-03-13T04:55:33Z</dcterms:modified>
</cp:coreProperties>
</file>