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716" autoAdjust="0"/>
  </p:normalViewPr>
  <p:slideViewPr>
    <p:cSldViewPr>
      <p:cViewPr>
        <p:scale>
          <a:sx n="66" d="100"/>
          <a:sy n="66" d="100"/>
        </p:scale>
        <p:origin x="996" y="84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124043" y="6033385"/>
            <a:ext cx="13448803" cy="38494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AutoShape 226"/>
          <p:cNvSpPr>
            <a:spLocks noChangeArrowheads="1"/>
          </p:cNvSpPr>
          <p:nvPr/>
        </p:nvSpPr>
        <p:spPr bwMode="auto">
          <a:xfrm>
            <a:off x="368786" y="5867203"/>
            <a:ext cx="3608089" cy="34327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square" lIns="91423" tIns="45712" rIns="91423" bIns="4571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en-US" altLang="ja-JP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　年間スケジュール（想定）</a:t>
            </a:r>
            <a:endParaRPr lang="en-US" altLang="ja-JP" sz="1400" b="1" dirty="0" smtClean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"/>
          <p:cNvSpPr txBox="1"/>
          <p:nvPr/>
        </p:nvSpPr>
        <p:spPr>
          <a:xfrm>
            <a:off x="6905134" y="809872"/>
            <a:ext cx="6670810" cy="5125907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6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テキスト ボックス 4"/>
          <p:cNvSpPr txBox="1"/>
          <p:nvPr/>
        </p:nvSpPr>
        <p:spPr>
          <a:xfrm>
            <a:off x="121744" y="809873"/>
            <a:ext cx="6580598" cy="4788317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600" b="1" u="sng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6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6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１．保存活用会議運営に係る総合調整事業</a:t>
            </a:r>
            <a:endParaRPr lang="en-US" altLang="ja-JP" sz="1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保存活用会議の会議を開催し、「資産等保存管理事業」や「来訪者対策事業」の取組方針、決算・予算等を審議・決定する。</a:t>
            </a:r>
          </a:p>
          <a:p>
            <a:pPr marL="180975" indent="-95250"/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また、地元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自治体の世界遺産、文化財、都市計画等の関係部署の職員から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なる３つの専門部会（資産、緩衝地帯、来訪者対策）を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開催し、今後の百舌鳥・古市古墳群の保存管理のあり方等について協議を行う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２．資産等保存管理事業</a:t>
            </a:r>
            <a:endParaRPr lang="en-US" altLang="ja-JP" sz="1600" b="1" u="sng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　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世界遺産一覧表記載推薦書の付属資料としてユネスコに提出した「包括的保存管理計画」に基づく資産等のモニタリング（経過観察）や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、第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43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回世界遺産委員会において決議された「追加的勧告」で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求められた史跡の整備方針の策定、遺産影響評価（ＨＩＡ）の手法の開発・実施等を進める。</a:t>
            </a:r>
            <a:endParaRPr lang="ja-JP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３．来訪者対策事業</a:t>
            </a:r>
            <a:endParaRPr lang="en-US" altLang="ja-JP" sz="1400" b="1" u="sng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世界</a:t>
            </a:r>
            <a:r>
              <a:rPr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遺産　百舌鳥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・古市</a:t>
            </a:r>
            <a:r>
              <a:rPr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古墳群の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価値や魅力を、国内外に向けて発信</a:t>
            </a:r>
            <a:r>
              <a:rPr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するため、</a:t>
            </a:r>
            <a:r>
              <a:rPr lang="zh-TW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世界遺産登録一周年</a:t>
            </a:r>
            <a:r>
              <a:rPr lang="zh-TW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記念</a:t>
            </a:r>
            <a:r>
              <a:rPr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イベントや首都圏</a:t>
            </a:r>
            <a:r>
              <a:rPr lang="en-US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PR</a:t>
            </a:r>
            <a:r>
              <a:rPr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事業の開催、多言語ホームページの運営やリーフレットの充実等を進める。</a:t>
            </a:r>
            <a:endParaRPr lang="ja-JP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71" name="表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288860"/>
              </p:ext>
            </p:extLst>
          </p:nvPr>
        </p:nvGraphicFramePr>
        <p:xfrm>
          <a:off x="575841" y="6289199"/>
          <a:ext cx="11881323" cy="3521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2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7826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925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1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1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55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</a:t>
                      </a:r>
                      <a:endParaRPr kumimoji="1" lang="en-US" altLang="ja-JP" sz="1200" b="1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554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-8775" y="-26139"/>
            <a:ext cx="13690072" cy="4759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8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令和</a:t>
            </a:r>
            <a:r>
              <a:rPr lang="en-US" altLang="ja-JP" sz="18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2</a:t>
            </a:r>
            <a:r>
              <a:rPr lang="ja-JP" altLang="en-US" sz="18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年度　百舌鳥・古市古墳群世界遺産保存活用会議　事業計画概要（案）</a:t>
            </a:r>
            <a:endParaRPr lang="ja-JP" altLang="en-US" sz="18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</p:txBody>
      </p:sp>
      <p:sp>
        <p:nvSpPr>
          <p:cNvPr id="53" name="ホームベース 52"/>
          <p:cNvSpPr/>
          <p:nvPr/>
        </p:nvSpPr>
        <p:spPr>
          <a:xfrm>
            <a:off x="1546573" y="6786537"/>
            <a:ext cx="2404116" cy="206451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一周年記念イベントに向けた準備</a:t>
            </a:r>
            <a:endParaRPr lang="en-US" altLang="ja-JP" sz="10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5" name="AutoShape 226"/>
          <p:cNvSpPr>
            <a:spLocks noChangeArrowheads="1"/>
          </p:cNvSpPr>
          <p:nvPr/>
        </p:nvSpPr>
        <p:spPr bwMode="auto">
          <a:xfrm>
            <a:off x="359817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600"/>
              </a:lnSpc>
              <a:defRPr sz="1000"/>
            </a:pP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en-US" altLang="ja-JP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　事業計画（案）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AutoShape 226"/>
          <p:cNvSpPr>
            <a:spLocks noChangeArrowheads="1"/>
          </p:cNvSpPr>
          <p:nvPr/>
        </p:nvSpPr>
        <p:spPr bwMode="auto">
          <a:xfrm>
            <a:off x="7172687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　予算（案）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86138"/>
              </p:ext>
            </p:extLst>
          </p:nvPr>
        </p:nvGraphicFramePr>
        <p:xfrm>
          <a:off x="7107991" y="1287386"/>
          <a:ext cx="6213266" cy="1861174"/>
        </p:xfrm>
        <a:graphic>
          <a:graphicData uri="http://schemas.openxmlformats.org/drawingml/2006/table">
            <a:tbl>
              <a:tblPr firstRow="1" firstCol="1" bandRow="1"/>
              <a:tblGrid>
                <a:gridCol w="167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</a:t>
                      </a:r>
                      <a:r>
                        <a:rPr lang="ja-JP" sz="1200" b="1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訳</a:t>
                      </a:r>
                      <a:r>
                        <a:rPr lang="ja-JP" altLang="en-US" sz="1200" b="1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（円）</a:t>
                      </a:r>
                      <a:endParaRPr lang="ja-JP" sz="1200" b="1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分担金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44,816,000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ja-JP" sz="12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大阪府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16,807,000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16,807,000</a:t>
                      </a:r>
                      <a:endParaRPr lang="ja-JP" alt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羽曳野市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5,601,</a:t>
                      </a:r>
                      <a:r>
                        <a:rPr lang="en-US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000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藤井寺市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5,601,000</a:t>
                      </a:r>
                      <a:endParaRPr lang="ja-JP" alt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5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前年度繰越し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4,400,000</a:t>
                      </a:r>
                      <a:endParaRPr lang="ja-JP" alt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016889"/>
                  </a:ext>
                </a:extLst>
              </a:tr>
              <a:tr h="349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　　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49,216,000</a:t>
                      </a:r>
                      <a:endParaRPr lang="ja-JP" alt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226072"/>
              </p:ext>
            </p:extLst>
          </p:nvPr>
        </p:nvGraphicFramePr>
        <p:xfrm>
          <a:off x="7107991" y="3455724"/>
          <a:ext cx="6213266" cy="2394709"/>
        </p:xfrm>
        <a:graphic>
          <a:graphicData uri="http://schemas.openxmlformats.org/drawingml/2006/table">
            <a:tbl>
              <a:tblPr firstRow="1" firstCol="1" bandRow="1"/>
              <a:tblGrid>
                <a:gridCol w="1676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容</a:t>
                      </a:r>
                      <a:endParaRPr lang="ja-JP" sz="1200" b="1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総合調整事業費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1,751,000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保存活用会議開催</a:t>
                      </a:r>
                      <a:r>
                        <a:rPr 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費</a:t>
                      </a:r>
                      <a:r>
                        <a:rPr lang="ja-JP" altLang="en-US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、事務局運営費　等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資産等保存管理</a:t>
                      </a:r>
                      <a:r>
                        <a:rPr 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17,225,000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国際専門会合開催費</a:t>
                      </a:r>
                      <a:endParaRPr lang="en-US" altLang="ja-JP" sz="1200" kern="100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ＨＩＡ関連事業費</a:t>
                      </a:r>
                      <a:endParaRPr lang="en-US" altLang="ja-JP" sz="1200" kern="100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モニタリング実施費</a:t>
                      </a:r>
                      <a:endParaRPr lang="en-US" altLang="ja-JP" sz="1200" kern="100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来訪者対策</a:t>
                      </a:r>
                      <a:r>
                        <a:rPr 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30,240,000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spc="-3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世界遺産登録一周年記念事業開催費</a:t>
                      </a:r>
                      <a:endParaRPr lang="en-US" altLang="ja-JP" sz="1200" kern="100" spc="-3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spc="-3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多言語リーフレット等作成費</a:t>
                      </a:r>
                      <a:endParaRPr lang="en-US" altLang="ja-JP" sz="1200" kern="100" spc="-3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spc="-3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ホームページ運営費</a:t>
                      </a:r>
                      <a:r>
                        <a:rPr lang="ja-JP" altLang="en-US" sz="1200" kern="100" spc="-3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</a:t>
                      </a:r>
                      <a:r>
                        <a:rPr lang="ja-JP" altLang="en-US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　</a:t>
                      </a:r>
                      <a:r>
                        <a:rPr 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計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49,216,000</a:t>
                      </a:r>
                      <a:endParaRPr lang="ja-JP" alt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056561" y="102099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＜収入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56561" y="3197170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＜支出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>
            <a:off x="2031941" y="9162801"/>
            <a:ext cx="10099808" cy="279964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専門部会による協議　・　モニタリングの実施　など</a:t>
            </a:r>
            <a:endParaRPr lang="en-US" altLang="ja-JP" sz="11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601177" y="95976"/>
            <a:ext cx="969370" cy="216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61859" tIns="30930" rIns="61859" bIns="30930" rtlCol="0">
            <a:spAutoFit/>
          </a:bodyPr>
          <a:lstStyle/>
          <a:p>
            <a:pPr algn="ctr"/>
            <a:r>
              <a:rPr lang="ja-JP" altLang="ja-JP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資料</a:t>
            </a:r>
            <a:r>
              <a:rPr lang="en-US" altLang="ja-JP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2-1</a:t>
            </a:r>
            <a:r>
              <a:rPr lang="ja-JP" altLang="ja-JP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ja-JP" altLang="ja-JP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1702136" y="7002561"/>
            <a:ext cx="208534" cy="1524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2061409" y="6773999"/>
            <a:ext cx="301060" cy="2252998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文化庁へ保全状況報告書を提出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096121" y="7074569"/>
            <a:ext cx="208534" cy="1524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3628466" y="7198026"/>
            <a:ext cx="2939479" cy="2052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r"/>
            <a:r>
              <a:rPr lang="ja-JP" altLang="en-US" sz="10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首都圏ＰＲ事業に向けた準備</a:t>
            </a:r>
            <a:endParaRPr lang="en-US" altLang="ja-JP" sz="10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8424713" y="6670343"/>
            <a:ext cx="432048" cy="2420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国際専門家会合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2024513" y="9489436"/>
            <a:ext cx="10107236" cy="272728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多言語リーフレット等の</a:t>
            </a:r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作成、</a:t>
            </a: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ホームページの運営、情報発信方策に関する検討</a:t>
            </a:r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分析、民間</a:t>
            </a: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等連携事業・世界遺産学習会の</a:t>
            </a:r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開催など</a:t>
            </a:r>
            <a:endParaRPr lang="en-US" altLang="ja-JP" sz="11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994845" y="6656498"/>
            <a:ext cx="432048" cy="2420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世界遺産登録一周年記念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イベント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4" name="ホームベース 53"/>
          <p:cNvSpPr/>
          <p:nvPr/>
        </p:nvSpPr>
        <p:spPr>
          <a:xfrm>
            <a:off x="4577631" y="8325821"/>
            <a:ext cx="3809981" cy="2052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国際専門家会合に向けた準備</a:t>
            </a:r>
            <a:endParaRPr lang="en-US" altLang="ja-JP" sz="10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587133" y="6656498"/>
            <a:ext cx="432048" cy="2420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首都圏ＰＲ事業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0070608" y="6782079"/>
            <a:ext cx="311766" cy="2252998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HI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A</a:t>
            </a:r>
            <a:r>
              <a:rPr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に関するユネスコ・イコモスへの情報提供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>
            <a:off x="5472385" y="8675036"/>
            <a:ext cx="4561119" cy="2052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ユネスコ・イコモスに提出する資料</a:t>
            </a:r>
            <a:r>
              <a:rPr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作成</a:t>
            </a:r>
            <a:endParaRPr lang="en-US" altLang="ja-JP" sz="10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ホームベース 38"/>
          <p:cNvSpPr/>
          <p:nvPr/>
        </p:nvSpPr>
        <p:spPr>
          <a:xfrm>
            <a:off x="10419479" y="8802761"/>
            <a:ext cx="1641930" cy="159833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保全状況報告書</a:t>
            </a:r>
            <a:r>
              <a:rPr lang="ja-JP" altLang="en-US" sz="9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（モニタリング結果）</a:t>
            </a:r>
            <a:r>
              <a:rPr lang="ja-JP" altLang="en-US" sz="10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とりまとめ</a:t>
            </a:r>
            <a:endParaRPr lang="en-US" altLang="ja-JP" sz="10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47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228</Words>
  <Application>Microsoft Office PowerPoint</Application>
  <PresentationFormat>ユーザー設定</PresentationFormat>
  <Paragraphs>83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柿本　光美</cp:lastModifiedBy>
  <cp:revision>291</cp:revision>
  <cp:lastPrinted>2019-03-26T00:07:24Z</cp:lastPrinted>
  <dcterms:created xsi:type="dcterms:W3CDTF">2014-07-11T05:14:15Z</dcterms:created>
  <dcterms:modified xsi:type="dcterms:W3CDTF">2020-03-23T01:22:16Z</dcterms:modified>
</cp:coreProperties>
</file>