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村中　亜津子" initials="村中　亜津子" lastIdx="8" clrIdx="0">
    <p:extLst>
      <p:ext uri="{19B8F6BF-5375-455C-9EA6-DF929625EA0E}">
        <p15:presenceInfo xmlns:p15="http://schemas.microsoft.com/office/powerpoint/2012/main" userId="S-1-5-21-161959346-1900351369-444732941-5409" providerId="AD"/>
      </p:ext>
    </p:extLst>
  </p:cmAuthor>
  <p:cmAuthor id="2" name="小浜　成" initials="小浜　成" lastIdx="1" clrIdx="1">
    <p:extLst>
      <p:ext uri="{19B8F6BF-5375-455C-9EA6-DF929625EA0E}">
        <p15:presenceInfo xmlns:p15="http://schemas.microsoft.com/office/powerpoint/2012/main" userId="S-1-5-21-161959346-1900351369-444732941-27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716" autoAdjust="0"/>
  </p:normalViewPr>
  <p:slideViewPr>
    <p:cSldViewPr>
      <p:cViewPr varScale="1">
        <p:scale>
          <a:sx n="48" d="100"/>
          <a:sy n="48" d="100"/>
        </p:scale>
        <p:origin x="1758" y="84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45D55-F446-441B-BDE4-D8E7B451ABA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89313" y="849313"/>
            <a:ext cx="31480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3DA62-43EE-43BA-B818-F79D576AA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415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3DA62-43EE-43BA-B818-F79D576AA2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03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817201"/>
              </p:ext>
            </p:extLst>
          </p:nvPr>
        </p:nvGraphicFramePr>
        <p:xfrm>
          <a:off x="228199" y="6361230"/>
          <a:ext cx="13216124" cy="3480268"/>
        </p:xfrm>
        <a:graphic>
          <a:graphicData uri="http://schemas.openxmlformats.org/drawingml/2006/table">
            <a:tbl>
              <a:tblPr/>
              <a:tblGrid>
                <a:gridCol w="1007816">
                  <a:extLst>
                    <a:ext uri="{9D8B030D-6E8A-4147-A177-3AD203B41FA5}">
                      <a16:colId xmlns:a16="http://schemas.microsoft.com/office/drawing/2014/main" val="685907890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875152719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733067187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14998145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43424327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91363141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131003374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15254966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770371980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867409538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381121084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401934244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3638936833"/>
                    </a:ext>
                  </a:extLst>
                </a:gridCol>
              </a:tblGrid>
              <a:tr h="3536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14410"/>
                  </a:ext>
                </a:extLst>
              </a:tr>
              <a:tr h="31265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185117"/>
                  </a:ext>
                </a:extLst>
              </a:tr>
            </a:tbl>
          </a:graphicData>
        </a:graphic>
      </p:graphicFrame>
      <p:sp>
        <p:nvSpPr>
          <p:cNvPr id="28" name="ホームベース 27"/>
          <p:cNvSpPr/>
          <p:nvPr/>
        </p:nvSpPr>
        <p:spPr>
          <a:xfrm>
            <a:off x="6552505" y="6858545"/>
            <a:ext cx="5400600" cy="288032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国際専門家会合準備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5472" y="6108987"/>
            <a:ext cx="13448803" cy="38129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AutoShape 226"/>
          <p:cNvSpPr>
            <a:spLocks noChangeArrowheads="1"/>
          </p:cNvSpPr>
          <p:nvPr/>
        </p:nvSpPr>
        <p:spPr bwMode="auto">
          <a:xfrm>
            <a:off x="228199" y="5868277"/>
            <a:ext cx="3608089" cy="34327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23" tIns="45712" rIns="91423" bIns="4571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令和４年度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年間スケジュール（</a:t>
            </a:r>
            <a:r>
              <a:rPr lang="ja-JP" altLang="en-US" sz="1400" b="1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想定</a:t>
            </a:r>
            <a:r>
              <a:rPr lang="ja-JP" altLang="en-US" sz="1400" b="1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"/>
          <p:cNvSpPr txBox="1"/>
          <p:nvPr/>
        </p:nvSpPr>
        <p:spPr>
          <a:xfrm>
            <a:off x="6905134" y="809872"/>
            <a:ext cx="6670810" cy="5125907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テキスト ボックス 4"/>
          <p:cNvSpPr txBox="1"/>
          <p:nvPr/>
        </p:nvSpPr>
        <p:spPr>
          <a:xfrm>
            <a:off x="121744" y="809873"/>
            <a:ext cx="6580598" cy="4970077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6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6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１．保存活用会議運営に係る総合調整事業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同会議を開催し、「資産等保存管理事業」や「来訪者対策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・魅力発信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業」の取組方針、決算・予算等を審議・決定する。</a:t>
            </a:r>
          </a:p>
          <a:p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また、大阪府及び地元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市の世界遺産、文化財、都市計画等の関係部署の職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員からなる「資産専門部会」、「緩衝地帯専門部会」、「来訪者対策専門部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会」の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14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つの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専門部会を開催し、今後の百舌鳥・古市古墳群の</a:t>
            </a:r>
            <a:r>
              <a:rPr lang="ja-JP" altLang="ja-JP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保存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活用</a:t>
            </a:r>
            <a:r>
              <a:rPr lang="ja-JP" altLang="ja-JP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具体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的な対応方等について協議を行う。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２．資産等保存管理事業</a:t>
            </a:r>
            <a:endParaRPr lang="en-US" altLang="ja-JP" sz="160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世界遺産一覧表記載推薦書の付属資料としてユネスコに提出した「包括的保存管理計画」や、第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43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回世界遺産委員会における登録決議文の「追加的勧告」で求められた内容をふまえ、百舌鳥・古市古墳群の保存管理を適切に行う。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３．来訪者対策・魅力発信事業</a:t>
            </a:r>
            <a:endParaRPr lang="en-US" altLang="ja-JP" sz="140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世界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遺産「百舌鳥・古市古墳群」の価値や魅力を国内外に向けて発信する。</a:t>
            </a:r>
            <a:endParaRPr lang="ja-JP" altLang="ja-JP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090" y="10583"/>
            <a:ext cx="13690072" cy="4759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800" kern="10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令和４年度　百舌鳥・古市古墳群世界遺産保存活用会議　事業計画概要</a:t>
            </a:r>
            <a:endParaRPr lang="en-US" altLang="ja-JP" sz="18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</p:txBody>
      </p:sp>
      <p:sp>
        <p:nvSpPr>
          <p:cNvPr id="45" name="AutoShape 226"/>
          <p:cNvSpPr>
            <a:spLocks noChangeArrowheads="1"/>
          </p:cNvSpPr>
          <p:nvPr/>
        </p:nvSpPr>
        <p:spPr bwMode="auto">
          <a:xfrm>
            <a:off x="228199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600"/>
              </a:lnSpc>
              <a:defRPr sz="1000"/>
            </a:pP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令和４年度　</a:t>
            </a:r>
            <a:r>
              <a:rPr lang="ja-JP" altLang="en-US" sz="1400" b="1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</a:t>
            </a:r>
            <a:r>
              <a:rPr lang="ja-JP" altLang="en-US" sz="1400" b="1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計画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AutoShape 226"/>
          <p:cNvSpPr>
            <a:spLocks noChangeArrowheads="1"/>
          </p:cNvSpPr>
          <p:nvPr/>
        </p:nvSpPr>
        <p:spPr bwMode="auto">
          <a:xfrm>
            <a:off x="7073503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令和４年度　</a:t>
            </a: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予算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758377"/>
              </p:ext>
            </p:extLst>
          </p:nvPr>
        </p:nvGraphicFramePr>
        <p:xfrm>
          <a:off x="7107991" y="1287386"/>
          <a:ext cx="6213266" cy="1861174"/>
        </p:xfrm>
        <a:graphic>
          <a:graphicData uri="http://schemas.openxmlformats.org/drawingml/2006/table">
            <a:tbl>
              <a:tblPr firstRow="1" firstCol="1" bandRow="1"/>
              <a:tblGrid>
                <a:gridCol w="167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訳</a:t>
                      </a: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分担金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27,911,000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大阪府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10,468,000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10,468,000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羽曳野市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3,487,500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藤井寺市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3,487,500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5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前年度繰越し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8,470,000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016889"/>
                  </a:ext>
                </a:extLst>
              </a:tr>
              <a:tr h="349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　　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36,381,000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297469"/>
              </p:ext>
            </p:extLst>
          </p:nvPr>
        </p:nvGraphicFramePr>
        <p:xfrm>
          <a:off x="7107991" y="3455723"/>
          <a:ext cx="6213266" cy="2394709"/>
        </p:xfrm>
        <a:graphic>
          <a:graphicData uri="http://schemas.openxmlformats.org/drawingml/2006/table">
            <a:tbl>
              <a:tblPr firstRow="1" firstCol="1" bandRow="1"/>
              <a:tblGrid>
                <a:gridCol w="1676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容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総合調整事業費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1,751,000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保存活用会議開催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費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、事務局運営費　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5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資産等保存管理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20,488,000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国際専門会合開催費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ＨＩＡ関連事業費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モニタリング実施費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来訪者対策・魅力発信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14,142,000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デジタルマーケティング事業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　　　　　（ターゲティング広告）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の実施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ホームページの充実費</a:t>
                      </a:r>
                      <a:endParaRPr lang="en-US" altLang="ja-JP" sz="1200" strike="sngStrik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ＰＲツール作成費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　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36,381,000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056561" y="102099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＜収入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56561" y="3197170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＜支出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</a:p>
        </p:txBody>
      </p:sp>
      <p:sp>
        <p:nvSpPr>
          <p:cNvPr id="43" name="ホームベース 42"/>
          <p:cNvSpPr/>
          <p:nvPr/>
        </p:nvSpPr>
        <p:spPr>
          <a:xfrm>
            <a:off x="1354473" y="9269406"/>
            <a:ext cx="11753329" cy="214759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専門部会による協議　・　モニタリングの実施　など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2745193" y="6783476"/>
            <a:ext cx="216024" cy="2091293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3043324" y="6786537"/>
            <a:ext cx="371253" cy="2376263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モニタリング年次報告書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とりまとめ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622117" y="6805247"/>
            <a:ext cx="318928" cy="1524838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1367929" y="9560146"/>
            <a:ext cx="11753328" cy="193025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ホームページの運営</a:t>
            </a:r>
            <a:r>
              <a:rPr lang="ja-JP" altLang="en-US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充実、民間等連携事業・世界遺産学習会の開催など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4" name="ホームベース 53"/>
          <p:cNvSpPr/>
          <p:nvPr/>
        </p:nvSpPr>
        <p:spPr>
          <a:xfrm>
            <a:off x="3280425" y="8970708"/>
            <a:ext cx="7016496" cy="247172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濠の水質調査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>
            <a:off x="1410939" y="8378444"/>
            <a:ext cx="5289897" cy="242081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ユネスコに提出する資料</a:t>
            </a:r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作成・英訳作業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2385153" y="6786537"/>
            <a:ext cx="216024" cy="1540215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事業報告書</a:t>
            </a:r>
          </a:p>
        </p:txBody>
      </p:sp>
      <p:sp>
        <p:nvSpPr>
          <p:cNvPr id="39" name="ホームベース 38"/>
          <p:cNvSpPr/>
          <p:nvPr/>
        </p:nvSpPr>
        <p:spPr>
          <a:xfrm>
            <a:off x="10512945" y="8865330"/>
            <a:ext cx="2460936" cy="361093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保全状況報告書</a:t>
            </a:r>
            <a:endParaRPr lang="en-US" altLang="ja-JP" sz="105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モニタリング結果とりまとめ</a:t>
            </a:r>
            <a:endParaRPr lang="en-US" altLang="ja-JP" sz="105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" name="ホームベース 29"/>
          <p:cNvSpPr/>
          <p:nvPr/>
        </p:nvSpPr>
        <p:spPr>
          <a:xfrm>
            <a:off x="1410939" y="8685432"/>
            <a:ext cx="6869758" cy="242081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墳丘安定性調査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3240137" y="7218585"/>
            <a:ext cx="9145016" cy="288032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4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</a:t>
            </a:r>
            <a:r>
              <a:rPr lang="ja-JP" altLang="en-US" sz="1400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　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ターゲティング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広告及びデータ分析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730582" y="6779115"/>
            <a:ext cx="500555" cy="2383685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ＨＩＡ他に関するユネスコ・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イコモスへの情報提供</a:t>
            </a:r>
            <a:endParaRPr kumimoji="1"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1953105" y="6786537"/>
            <a:ext cx="232269" cy="158417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国際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専門家会合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976441" y="6786537"/>
            <a:ext cx="288032" cy="15968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全国主管課長会議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8856761" y="7578625"/>
            <a:ext cx="288032" cy="1368152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シンポジウム</a:t>
            </a:r>
            <a:endParaRPr kumimoji="1" lang="ja-JP" altLang="en-US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2169129" y="27521"/>
            <a:ext cx="1296144" cy="4223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smtClean="0"/>
              <a:t>資料</a:t>
            </a:r>
            <a:r>
              <a:rPr kumimoji="1" lang="en-US" altLang="ja-JP" sz="2000" smtClean="0"/>
              <a:t>3-1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3347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3366</TotalTime>
  <Words>534</Words>
  <Application>Microsoft Office PowerPoint</Application>
  <PresentationFormat>ユーザー設定</PresentationFormat>
  <Paragraphs>108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大阪府</cp:lastModifiedBy>
  <cp:revision>365</cp:revision>
  <cp:lastPrinted>2022-03-16T02:32:05Z</cp:lastPrinted>
  <dcterms:created xsi:type="dcterms:W3CDTF">2014-07-11T05:14:15Z</dcterms:created>
  <dcterms:modified xsi:type="dcterms:W3CDTF">2022-04-12T04:15:21Z</dcterms:modified>
</cp:coreProperties>
</file>