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4" r:id="rId3"/>
    <p:sldId id="261" r:id="rId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堺市" initials="s" lastIdx="1" clrIdx="0">
    <p:extLst>
      <p:ext uri="{19B8F6BF-5375-455C-9EA6-DF929625EA0E}">
        <p15:presenceInfo xmlns:p15="http://schemas.microsoft.com/office/powerpoint/2012/main" userId="堺市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94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BE99-9A38-4E3E-B167-AED37EFA7386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6961-9389-49F1-B840-C14C7F213A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956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BE99-9A38-4E3E-B167-AED37EFA7386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6961-9389-49F1-B840-C14C7F213A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711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BE99-9A38-4E3E-B167-AED37EFA7386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6961-9389-49F1-B840-C14C7F213A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288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BE99-9A38-4E3E-B167-AED37EFA7386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6961-9389-49F1-B840-C14C7F213A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959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BE99-9A38-4E3E-B167-AED37EFA7386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6961-9389-49F1-B840-C14C7F213A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073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BE99-9A38-4E3E-B167-AED37EFA7386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6961-9389-49F1-B840-C14C7F213A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85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BE99-9A38-4E3E-B167-AED37EFA7386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6961-9389-49F1-B840-C14C7F213A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720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BE99-9A38-4E3E-B167-AED37EFA7386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6961-9389-49F1-B840-C14C7F213A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465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BE99-9A38-4E3E-B167-AED37EFA7386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6961-9389-49F1-B840-C14C7F213A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503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BE99-9A38-4E3E-B167-AED37EFA7386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6961-9389-49F1-B840-C14C7F213A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806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BE99-9A38-4E3E-B167-AED37EFA7386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6961-9389-49F1-B840-C14C7F213A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440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7BE99-9A38-4E3E-B167-AED37EFA7386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76961-9389-49F1-B840-C14C7F213A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619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57771" y="215518"/>
            <a:ext cx="5628459" cy="715024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400" b="1" dirty="0">
                <a:latin typeface="+mn-ea"/>
                <a:ea typeface="+mn-ea"/>
              </a:rPr>
              <a:t>遺産影響評価の枠組み</a:t>
            </a:r>
            <a:r>
              <a:rPr kumimoji="1" lang="en-US" altLang="ja-JP" sz="2000" b="1" dirty="0">
                <a:latin typeface="+mn-ea"/>
                <a:ea typeface="+mn-ea"/>
              </a:rPr>
              <a:t/>
            </a:r>
            <a:br>
              <a:rPr kumimoji="1" lang="en-US" altLang="ja-JP" sz="2000" b="1" dirty="0">
                <a:latin typeface="+mn-ea"/>
                <a:ea typeface="+mn-ea"/>
              </a:rPr>
            </a:br>
            <a:r>
              <a:rPr kumimoji="1" lang="ja-JP" altLang="en-US" sz="2000" b="1" dirty="0">
                <a:latin typeface="+mn-ea"/>
                <a:ea typeface="+mn-ea"/>
              </a:rPr>
              <a:t>事業計画地別の</a:t>
            </a:r>
            <a:r>
              <a:rPr kumimoji="1" lang="ja-JP" altLang="en-US" sz="2000" b="1" dirty="0" smtClean="0">
                <a:latin typeface="+mn-ea"/>
                <a:ea typeface="+mn-ea"/>
              </a:rPr>
              <a:t>取り扱い</a:t>
            </a:r>
            <a:endParaRPr kumimoji="1" lang="ja-JP" altLang="en-US" sz="2000" b="1" dirty="0">
              <a:latin typeface="+mn-ea"/>
              <a:ea typeface="+mn-ea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177404"/>
              </p:ext>
            </p:extLst>
          </p:nvPr>
        </p:nvGraphicFramePr>
        <p:xfrm>
          <a:off x="70799" y="922805"/>
          <a:ext cx="8983789" cy="5862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302">
                  <a:extLst>
                    <a:ext uri="{9D8B030D-6E8A-4147-A177-3AD203B41FA5}">
                      <a16:colId xmlns:a16="http://schemas.microsoft.com/office/drawing/2014/main" val="923218246"/>
                    </a:ext>
                  </a:extLst>
                </a:gridCol>
                <a:gridCol w="345302">
                  <a:extLst>
                    <a:ext uri="{9D8B030D-6E8A-4147-A177-3AD203B41FA5}">
                      <a16:colId xmlns:a16="http://schemas.microsoft.com/office/drawing/2014/main" val="130326415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92035863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87835652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317295783"/>
                    </a:ext>
                  </a:extLst>
                </a:gridCol>
                <a:gridCol w="977985">
                  <a:extLst>
                    <a:ext uri="{9D8B030D-6E8A-4147-A177-3AD203B41FA5}">
                      <a16:colId xmlns:a16="http://schemas.microsoft.com/office/drawing/2014/main" val="2097145783"/>
                    </a:ext>
                  </a:extLst>
                </a:gridCol>
              </a:tblGrid>
              <a:tr h="52868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位置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事業計画地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想定事業例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想定される取り扱い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825722"/>
                  </a:ext>
                </a:extLst>
              </a:tr>
              <a:tr h="529926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資産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資産内</a:t>
                      </a:r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（価値そのものの所在地として最も慎重に保存管理するエリア）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「整備」活動／工事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-88900" algn="l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文化財保護法に基づく現状変更許可申請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88900" marR="0" lvl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kumimoji="1" lang="ja-JP" altLang="en-US" sz="140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必要に応じて</a:t>
                      </a:r>
                      <a:r>
                        <a:rPr kumimoji="1" lang="en-US" altLang="ja-JP" sz="1400" u="none" baseline="30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6) 7</a:t>
                      </a:r>
                      <a:r>
                        <a:rPr kumimoji="1" lang="en-US" altLang="ja-JP" sz="1400" b="0" baseline="30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kumimoji="1" lang="ja-JP" altLang="en-US" sz="1400" b="0" u="none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kumimoji="1" lang="en-US" altLang="ja-JP" sz="140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HIA</a:t>
                      </a:r>
                      <a:r>
                        <a:rPr kumimoji="1" lang="ja-JP" altLang="en-US" sz="140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詳細分析を実施</a:t>
                      </a:r>
                      <a:endParaRPr kumimoji="1" lang="en-US" altLang="ja-JP" sz="140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28140756"/>
                  </a:ext>
                </a:extLst>
              </a:tr>
              <a:tr h="1154766">
                <a:tc rowSpan="3">
                  <a:txBody>
                    <a:bodyPr/>
                    <a:lstStyle/>
                    <a:p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緩衝地帯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重点ゾーン</a:t>
                      </a:r>
                    </a:p>
                  </a:txBody>
                  <a:tcPr vert="wordArtVertRtl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1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資産に準じるものとして</a:t>
                      </a:r>
                      <a:endParaRPr lang="en-US" altLang="ja-JP" sz="1400" b="1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1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一体的に保存するエリア</a:t>
                      </a:r>
                      <a:endParaRPr kumimoji="1" lang="en-US" altLang="ja-JP" sz="1400" b="1" u="none" strike="sng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史跡第</a:t>
                      </a:r>
                      <a:r>
                        <a:rPr kumimoji="1" lang="en-US" altLang="ja-JP" sz="13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3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種地区</a:t>
                      </a:r>
                      <a:r>
                        <a:rPr kumimoji="1" lang="en-US" altLang="ja-JP" sz="1300" b="0" baseline="30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1)</a:t>
                      </a:r>
                      <a:r>
                        <a:rPr kumimoji="1" lang="ja-JP" altLang="en-US" sz="1300" b="0" baseline="30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ja-JP" altLang="en-US" sz="13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endParaRPr kumimoji="1" lang="en-US" altLang="ja-JP" sz="13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大仙公園の特別なエリア</a:t>
                      </a:r>
                      <a:r>
                        <a:rPr kumimoji="1" lang="en-US" altLang="ja-JP" sz="1300" b="0" baseline="30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2)</a:t>
                      </a:r>
                      <a:r>
                        <a:rPr kumimoji="1" lang="ja-JP" altLang="en-US" sz="13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endParaRPr kumimoji="1" lang="en-US" altLang="ja-JP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（資産外でも特に丁寧な取扱いを要するエリア）</a:t>
                      </a:r>
                      <a:endParaRPr kumimoji="1" lang="en-US" altLang="ja-JP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3" indent="-93663" algn="l"/>
                      <a:r>
                        <a:rPr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公園の開発・整備の計画</a:t>
                      </a:r>
                      <a:endParaRPr lang="en-US" altLang="ja-JP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93663" indent="-93663" algn="l"/>
                      <a:r>
                        <a:rPr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大仙公園整備基本計画</a:t>
                      </a:r>
                      <a:endParaRPr lang="en-US" altLang="ja-JP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93663" indent="-93663" algn="l"/>
                      <a:r>
                        <a:rPr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羽曳野市役所建替え</a:t>
                      </a:r>
                    </a:p>
                    <a:p>
                      <a:pPr marL="93663" indent="-93663" algn="l"/>
                      <a:r>
                        <a:rPr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その他大きな影響が生じる可能性がある事業</a:t>
                      </a:r>
                      <a:r>
                        <a:rPr kumimoji="1" lang="en-US" altLang="ja-JP" sz="1400" baseline="30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3)</a:t>
                      </a:r>
                      <a:endParaRPr lang="en-US" altLang="ja-JP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3663" indent="-93663" algn="l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景観協議</a:t>
                      </a:r>
                      <a:r>
                        <a:rPr kumimoji="1" lang="en-US" altLang="ja-JP" sz="1400" baseline="30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4)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［制限１～３ 次頁の表を参照］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93663" indent="-93663" algn="l"/>
                      <a:r>
                        <a:rPr kumimoji="1" lang="en-US" altLang="ja-JP" sz="1400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kumimoji="1" lang="ja-JP" altLang="en-US" sz="140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環境影響評価の評価項目</a:t>
                      </a:r>
                      <a:r>
                        <a:rPr kumimoji="1" lang="en-US" altLang="ja-JP" sz="1400" u="none" strike="noStrike" baseline="30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5)</a:t>
                      </a:r>
                      <a:r>
                        <a:rPr kumimoji="1" lang="ja-JP" altLang="en-US" sz="140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“文化財”で属性に基づき世界遺産への影響を評価</a:t>
                      </a:r>
                      <a:endParaRPr kumimoji="1" lang="en-US" altLang="ja-JP" sz="140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93663" indent="-93663" algn="l"/>
                      <a:endParaRPr kumimoji="1" lang="ja-JP" altLang="en-US" sz="1800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6772184"/>
                  </a:ext>
                </a:extLst>
              </a:tr>
              <a:tr h="950114">
                <a:tc vMerge="1">
                  <a:txBody>
                    <a:bodyPr/>
                    <a:lstStyle/>
                    <a:p>
                      <a:endParaRPr lang="ja-JP" altLang="en-US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ja-JP" altLang="en-US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上記以外</a:t>
                      </a:r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（巨大古墳の巨大さが感じられ、多様な古墳の静寂さや雄大さが感じられる景観を保全するエリア）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3" indent="-93663" algn="l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公園の開発・整備の計画</a:t>
                      </a:r>
                      <a:endParaRPr lang="en-US" altLang="ja-JP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93663" indent="-93663" algn="l"/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展望場所の新設・改修</a:t>
                      </a:r>
                      <a:endParaRPr lang="en-US" altLang="ja-JP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93663" indent="-93663" algn="l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景観協議</a:t>
                      </a:r>
                      <a:r>
                        <a:rPr kumimoji="1" lang="en-US" altLang="ja-JP" sz="1400" baseline="30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4)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［制限１～３ 次頁の表を参照］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93663" marR="0" lvl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kumimoji="1" lang="ja-JP" altLang="en-US" sz="140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環境影響評価の評価項目</a:t>
                      </a:r>
                      <a:r>
                        <a:rPr kumimoji="1" lang="en-US" altLang="ja-JP" sz="1400" u="none" strike="noStrike" baseline="30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5)</a:t>
                      </a:r>
                      <a:r>
                        <a:rPr kumimoji="1" lang="ja-JP" altLang="en-US" sz="140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“文化財”で属性に基づき世界遺産への影響を評価</a:t>
                      </a:r>
                      <a:endParaRPr kumimoji="1" lang="en-US" altLang="ja-JP" sz="140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93663" marR="0" lvl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026168"/>
                  </a:ext>
                </a:extLst>
              </a:tr>
              <a:tr h="751782">
                <a:tc vMerge="1"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重点ゾーン以外の緩衝地帯</a:t>
                      </a:r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（濠越しに巨大古墳を眺望する際の景観、多様な古墳の静寂さや雄大さに調和する景観を保全するエリア）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3" marR="0" lvl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南海鉄道高野線の高架化</a:t>
                      </a:r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事業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93663" indent="-93663" algn="l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景観協議</a:t>
                      </a:r>
                      <a:r>
                        <a:rPr kumimoji="1" lang="en-US" altLang="ja-JP" sz="1400" baseline="30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4)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［制限４～６</a:t>
                      </a:r>
                      <a:r>
                        <a:rPr kumimoji="1" lang="ja-JP" altLang="en-US" sz="14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次頁の表を参照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］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93663" indent="-93663" algn="l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kumimoji="1" lang="ja-JP" altLang="en-US" sz="140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環境影響評価の評価項目</a:t>
                      </a:r>
                      <a:r>
                        <a:rPr kumimoji="1" lang="en-US" altLang="ja-JP" sz="1400" u="none" baseline="30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5)</a:t>
                      </a:r>
                      <a:r>
                        <a:rPr kumimoji="1" lang="ja-JP" altLang="en-US" sz="140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“文化財”で属性に基づき世界遺産への影響を評価</a:t>
                      </a:r>
                      <a:endParaRPr kumimoji="1" lang="en-US" altLang="ja-JP" sz="140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420305"/>
                  </a:ext>
                </a:extLst>
              </a:tr>
              <a:tr h="227931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緩衝地帯外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緩衝地帯の外側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3663" marR="0" lvl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大規模（＝環境影響評価</a:t>
                      </a:r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対象／景観計画に定める大規模建築物等の新設等）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事業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93663" indent="-93663" algn="l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景観協議</a:t>
                      </a:r>
                      <a:r>
                        <a:rPr kumimoji="1" lang="en-US" altLang="ja-JP" sz="1400" baseline="30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8)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93663" indent="-93663" algn="l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kumimoji="1" lang="ja-JP" altLang="en-US" sz="140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環境影響評価の評価項目</a:t>
                      </a:r>
                      <a:r>
                        <a:rPr kumimoji="1" lang="en-US" altLang="ja-JP" sz="1400" u="none" baseline="30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5)</a:t>
                      </a:r>
                      <a:r>
                        <a:rPr kumimoji="1" lang="ja-JP" altLang="en-US" sz="140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“文化財”で属性に基づき世界遺産への影響を評価</a:t>
                      </a:r>
                      <a:endParaRPr kumimoji="1" lang="en-US" altLang="ja-JP" sz="140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781652"/>
                  </a:ext>
                </a:extLst>
              </a:tr>
            </a:tbl>
          </a:graphicData>
        </a:graphic>
      </p:graphicFrame>
      <p:sp>
        <p:nvSpPr>
          <p:cNvPr id="7" name="タイトル 1"/>
          <p:cNvSpPr txBox="1">
            <a:spLocks/>
          </p:cNvSpPr>
          <p:nvPr/>
        </p:nvSpPr>
        <p:spPr>
          <a:xfrm>
            <a:off x="4601883" y="5860014"/>
            <a:ext cx="4542117" cy="8963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8109284" y="45698"/>
            <a:ext cx="979008" cy="363376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vert="horz" wrap="none" lIns="91440" tIns="36000" rIns="91440" bIns="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50000"/>
              </a:lnSpc>
              <a:buFont typeface="Arial" panose="020B0604020202020204" pitchFamily="34" charset="0"/>
              <a:buNone/>
            </a:pPr>
            <a:r>
              <a:rPr lang="en-US" altLang="ja-JP" sz="1200" b="1" dirty="0">
                <a:latin typeface="+mn-ea"/>
              </a:rPr>
              <a:t> </a:t>
            </a:r>
            <a:r>
              <a:rPr lang="ja-JP" altLang="en-US" sz="1400" b="1" dirty="0" smtClean="0">
                <a:latin typeface="+mn-ea"/>
              </a:rPr>
              <a:t>資料</a:t>
            </a:r>
            <a:r>
              <a:rPr lang="ja-JP" altLang="en-US" sz="1400" b="1" dirty="0">
                <a:latin typeface="+mn-ea"/>
              </a:rPr>
              <a:t>３</a:t>
            </a:r>
            <a:endParaRPr lang="en-US" altLang="ja-JP" sz="1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138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409070" y="3030584"/>
            <a:ext cx="8447547" cy="34458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8900" indent="-88900">
              <a:lnSpc>
                <a:spcPct val="150000"/>
              </a:lnSpc>
            </a:pPr>
            <a:r>
              <a:rPr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註</a:t>
            </a:r>
            <a:endParaRPr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88900" indent="-88900">
              <a:lnSpc>
                <a:spcPct val="150000"/>
              </a:lnSpc>
            </a:pPr>
            <a:r>
              <a: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1) </a:t>
            </a:r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史跡指定地・陵墓治定地外において資産に関る遺構が広がる可能性があり、将来的に史跡の指定や範囲拡大等の措置を検討する範囲。</a:t>
            </a:r>
            <a:r>
              <a: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2) </a:t>
            </a:r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改定中の大仙公園基本計画のゾーニングに基づき、エリア２を対象として取扱いの詳細を検討している範囲。</a:t>
            </a:r>
            <a:endParaRPr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88900" indent="-88900">
              <a:lnSpc>
                <a:spcPct val="150000"/>
              </a:lnSpc>
            </a:pPr>
            <a:r>
              <a: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3) </a:t>
            </a:r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別途対象選択基準・要件（規模等）の検討が必要。</a:t>
            </a:r>
            <a:endParaRPr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88900" indent="-88900">
              <a:lnSpc>
                <a:spcPct val="150000"/>
              </a:lnSpc>
            </a:pPr>
            <a:r>
              <a: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4) </a:t>
            </a:r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景観法、景観条例、建築基準法、屋外広告物法、屋外広告物条例による事前協議、認定、許可及び審査等の手続きを総称。</a:t>
            </a:r>
          </a:p>
          <a:p>
            <a:pPr>
              <a:lnSpc>
                <a:spcPct val="150000"/>
              </a:lnSpc>
            </a:pPr>
            <a:r>
              <a: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5) </a:t>
            </a:r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下記により規定。　</a:t>
            </a:r>
            <a:endParaRPr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大阪府告示</a:t>
            </a:r>
            <a:r>
              <a: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『</a:t>
            </a:r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環境影響評価及び事後調査に関する技術指針</a:t>
            </a:r>
            <a:r>
              <a: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』</a:t>
            </a:r>
          </a:p>
          <a:p>
            <a:pPr>
              <a:lnSpc>
                <a:spcPct val="150000"/>
              </a:lnSpc>
            </a:pPr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堺市告示</a:t>
            </a:r>
            <a:r>
              <a: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『</a:t>
            </a:r>
            <a:r>
              <a:rPr lang="zh-TW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環境影響評価技術指針</a:t>
            </a:r>
            <a:r>
              <a: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』</a:t>
            </a:r>
          </a:p>
          <a:p>
            <a:pPr>
              <a:lnSpc>
                <a:spcPct val="150000"/>
              </a:lnSpc>
            </a:pPr>
            <a:r>
              <a: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6) </a:t>
            </a:r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学術委員会の助言の下に幹事会において検討し、百舌鳥・古市古墳群世界遺産保存活用会議で実施を決定。</a:t>
            </a:r>
            <a:endParaRPr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88900" indent="-88900" defTabSz="457200">
              <a:lnSpc>
                <a:spcPct val="150000"/>
              </a:lnSpc>
              <a:spcBef>
                <a:spcPts val="0"/>
              </a:spcBef>
            </a:pPr>
            <a:r>
              <a: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7) </a:t>
            </a:r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資産に直接関るもの以外の重要遺構は、文化財保護法に基づき史跡指定や範囲拡大の措置を検討する。</a:t>
            </a:r>
            <a:endParaRPr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88900" lvl="0" indent="-88900" defTabSz="457200">
              <a:lnSpc>
                <a:spcPct val="150000"/>
              </a:lnSpc>
              <a:spcBef>
                <a:spcPts val="0"/>
              </a:spcBef>
            </a:pPr>
            <a:r>
              <a:rPr kumimoji="0" lang="en-US" altLang="ja-JP" sz="1100" u="sng" dirty="0"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8)</a:t>
            </a:r>
            <a:r>
              <a:rPr kumimoji="0" lang="ja-JP" altLang="en-US" sz="1100" u="sng" dirty="0"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市域全域にかかる景観計画により、大規模建築物等の新築、増築、改築等の行為においては届出が必要であり、行為の制限（景観形成の基準）を設けて景観誘導を行っている。広告物については、用途地域に応じて広告物の大きさ、高さ等を制限している。</a:t>
            </a:r>
            <a:endParaRPr kumimoji="0" lang="en-US" altLang="ja-JP" sz="1100" u="sng" dirty="0"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407188" y="5446035"/>
            <a:ext cx="4542117" cy="15506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605771"/>
              </p:ext>
            </p:extLst>
          </p:nvPr>
        </p:nvGraphicFramePr>
        <p:xfrm>
          <a:off x="409070" y="541748"/>
          <a:ext cx="8308839" cy="2384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061">
                  <a:extLst>
                    <a:ext uri="{9D8B030D-6E8A-4147-A177-3AD203B41FA5}">
                      <a16:colId xmlns:a16="http://schemas.microsoft.com/office/drawing/2014/main" val="2584918089"/>
                    </a:ext>
                  </a:extLst>
                </a:gridCol>
                <a:gridCol w="3265715">
                  <a:extLst>
                    <a:ext uri="{9D8B030D-6E8A-4147-A177-3AD203B41FA5}">
                      <a16:colId xmlns:a16="http://schemas.microsoft.com/office/drawing/2014/main" val="910262916"/>
                    </a:ext>
                  </a:extLst>
                </a:gridCol>
                <a:gridCol w="2931063">
                  <a:extLst>
                    <a:ext uri="{9D8B030D-6E8A-4147-A177-3AD203B41FA5}">
                      <a16:colId xmlns:a16="http://schemas.microsoft.com/office/drawing/2014/main" val="523657979"/>
                    </a:ext>
                  </a:extLst>
                </a:gridCol>
              </a:tblGrid>
              <a:tr h="242025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/>
                        <a:t>制限内容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latin typeface="+mn-ea"/>
                          <a:ea typeface="+mn-ea"/>
                        </a:rPr>
                        <a:t>　　　　　　　　　　　</a:t>
                      </a:r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緩衝地帯</a:t>
                      </a:r>
                      <a:endParaRPr kumimoji="1" lang="en-US" altLang="ja-JP" sz="14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946950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重点ゾーン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699258"/>
                  </a:ext>
                </a:extLst>
              </a:tr>
              <a:tr h="5577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建築物の高さ制限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10</a:t>
                      </a:r>
                      <a:r>
                        <a:rPr kumimoji="1" lang="ja-JP" altLang="en-US" sz="1400" dirty="0" err="1">
                          <a:latin typeface="+mn-ea"/>
                          <a:ea typeface="+mn-ea"/>
                        </a:rPr>
                        <a:t>ｍ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または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15</a:t>
                      </a:r>
                      <a:r>
                        <a:rPr kumimoji="1" lang="ja-JP" altLang="en-US" sz="1400" dirty="0" err="1">
                          <a:latin typeface="+mn-ea"/>
                          <a:ea typeface="+mn-ea"/>
                        </a:rPr>
                        <a:t>ｍ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以下に制限</a:t>
                      </a:r>
                      <a:endParaRPr kumimoji="1" lang="en-US" altLang="ja-JP" sz="1400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［制限１］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31</a:t>
                      </a:r>
                      <a:r>
                        <a:rPr kumimoji="1" lang="ja-JP" altLang="en-US" sz="1400" dirty="0" err="1">
                          <a:latin typeface="+mn-ea"/>
                          <a:ea typeface="+mn-ea"/>
                        </a:rPr>
                        <a:t>ｍ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以下に制限（百舌鳥エリアの一部で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45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ｍ）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［制限４］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2633527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建築物の色彩等の形態意匠の制限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すべての建築物について、規模に応じた色彩等の形態意匠を制限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［制限２］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小規模を除く、建築物の形態意匠を制限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［制限５］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1711627"/>
                  </a:ext>
                </a:extLst>
              </a:tr>
              <a:tr h="5617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屋外広告物の大きさや高さ等に関する制限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原則掲出禁止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［制限３］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用途地域に応じて、広告物の大きさ、高さ等の制限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［制限６］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1215809"/>
                  </a:ext>
                </a:extLst>
              </a:tr>
            </a:tbl>
          </a:graphicData>
        </a:graphic>
      </p:graphicFrame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757771" y="100684"/>
            <a:ext cx="5628459" cy="490219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400" b="1" dirty="0">
                <a:latin typeface="+mn-ea"/>
                <a:ea typeface="+mn-ea"/>
              </a:rPr>
              <a:t>緩衝地帯の制限区分</a:t>
            </a:r>
          </a:p>
        </p:txBody>
      </p:sp>
    </p:spTree>
    <p:extLst>
      <p:ext uri="{BB962C8B-B14F-4D97-AF65-F5344CB8AC3E}">
        <p14:creationId xmlns:p14="http://schemas.microsoft.com/office/powerpoint/2010/main" val="1533710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735" y="130631"/>
            <a:ext cx="4321599" cy="603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62904" y="130631"/>
            <a:ext cx="4330822" cy="602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231572" y="6271946"/>
            <a:ext cx="65967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史跡・陵墓 （予定）の第３種地区</a:t>
            </a:r>
            <a:endParaRPr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大仙公園の特別なゾーン（エリア</a:t>
            </a: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6" name="フリーフォーム 5"/>
          <p:cNvSpPr/>
          <p:nvPr/>
        </p:nvSpPr>
        <p:spPr>
          <a:xfrm>
            <a:off x="1069432" y="2589417"/>
            <a:ext cx="1541058" cy="1106057"/>
          </a:xfrm>
          <a:custGeom>
            <a:avLst/>
            <a:gdLst>
              <a:gd name="connsiteX0" fmla="*/ 570093 w 1541058"/>
              <a:gd name="connsiteY0" fmla="*/ 36800 h 1106057"/>
              <a:gd name="connsiteX1" fmla="*/ 612955 w 1541058"/>
              <a:gd name="connsiteY1" fmla="*/ 3462 h 1106057"/>
              <a:gd name="connsiteX2" fmla="*/ 643911 w 1541058"/>
              <a:gd name="connsiteY2" fmla="*/ 3462 h 1106057"/>
              <a:gd name="connsiteX3" fmla="*/ 686774 w 1541058"/>
              <a:gd name="connsiteY3" fmla="*/ 24894 h 1106057"/>
              <a:gd name="connsiteX4" fmla="*/ 851080 w 1541058"/>
              <a:gd name="connsiteY4" fmla="*/ 115381 h 1106057"/>
              <a:gd name="connsiteX5" fmla="*/ 1039199 w 1541058"/>
              <a:gd name="connsiteY5" fmla="*/ 222537 h 1106057"/>
              <a:gd name="connsiteX6" fmla="*/ 1198743 w 1541058"/>
              <a:gd name="connsiteY6" fmla="*/ 308262 h 1106057"/>
              <a:gd name="connsiteX7" fmla="*/ 1339236 w 1541058"/>
              <a:gd name="connsiteY7" fmla="*/ 382081 h 1106057"/>
              <a:gd name="connsiteX8" fmla="*/ 1460680 w 1541058"/>
              <a:gd name="connsiteY8" fmla="*/ 448756 h 1106057"/>
              <a:gd name="connsiteX9" fmla="*/ 1527355 w 1541058"/>
              <a:gd name="connsiteY9" fmla="*/ 486856 h 1106057"/>
              <a:gd name="connsiteX10" fmla="*/ 1539261 w 1541058"/>
              <a:gd name="connsiteY10" fmla="*/ 494000 h 1106057"/>
              <a:gd name="connsiteX11" fmla="*/ 1539261 w 1541058"/>
              <a:gd name="connsiteY11" fmla="*/ 503525 h 1106057"/>
              <a:gd name="connsiteX12" fmla="*/ 1522593 w 1541058"/>
              <a:gd name="connsiteY12" fmla="*/ 541625 h 1106057"/>
              <a:gd name="connsiteX13" fmla="*/ 1508305 w 1541058"/>
              <a:gd name="connsiteY13" fmla="*/ 563056 h 1106057"/>
              <a:gd name="connsiteX14" fmla="*/ 1496399 w 1541058"/>
              <a:gd name="connsiteY14" fmla="*/ 563056 h 1106057"/>
              <a:gd name="connsiteX15" fmla="*/ 1482111 w 1541058"/>
              <a:gd name="connsiteY15" fmla="*/ 560675 h 1106057"/>
              <a:gd name="connsiteX16" fmla="*/ 1470205 w 1541058"/>
              <a:gd name="connsiteY16" fmla="*/ 558294 h 1106057"/>
              <a:gd name="connsiteX17" fmla="*/ 1460680 w 1541058"/>
              <a:gd name="connsiteY17" fmla="*/ 558294 h 1106057"/>
              <a:gd name="connsiteX18" fmla="*/ 1453536 w 1541058"/>
              <a:gd name="connsiteY18" fmla="*/ 555912 h 1106057"/>
              <a:gd name="connsiteX19" fmla="*/ 1441630 w 1541058"/>
              <a:gd name="connsiteY19" fmla="*/ 563056 h 1106057"/>
              <a:gd name="connsiteX20" fmla="*/ 1432105 w 1541058"/>
              <a:gd name="connsiteY20" fmla="*/ 577344 h 1106057"/>
              <a:gd name="connsiteX21" fmla="*/ 1439249 w 1541058"/>
              <a:gd name="connsiteY21" fmla="*/ 596394 h 1106057"/>
              <a:gd name="connsiteX22" fmla="*/ 1451155 w 1541058"/>
              <a:gd name="connsiteY22" fmla="*/ 610681 h 1106057"/>
              <a:gd name="connsiteX23" fmla="*/ 1460680 w 1541058"/>
              <a:gd name="connsiteY23" fmla="*/ 622587 h 1106057"/>
              <a:gd name="connsiteX24" fmla="*/ 1460680 w 1541058"/>
              <a:gd name="connsiteY24" fmla="*/ 641637 h 1106057"/>
              <a:gd name="connsiteX25" fmla="*/ 1417818 w 1541058"/>
              <a:gd name="connsiteY25" fmla="*/ 710694 h 1106057"/>
              <a:gd name="connsiteX26" fmla="*/ 1322568 w 1541058"/>
              <a:gd name="connsiteY26" fmla="*/ 813087 h 1106057"/>
              <a:gd name="connsiteX27" fmla="*/ 1248749 w 1541058"/>
              <a:gd name="connsiteY27" fmla="*/ 901194 h 1106057"/>
              <a:gd name="connsiteX28" fmla="*/ 1163024 w 1541058"/>
              <a:gd name="connsiteY28" fmla="*/ 986919 h 1106057"/>
              <a:gd name="connsiteX29" fmla="*/ 1079680 w 1541058"/>
              <a:gd name="connsiteY29" fmla="*/ 1051212 h 1106057"/>
              <a:gd name="connsiteX30" fmla="*/ 982049 w 1541058"/>
              <a:gd name="connsiteY30" fmla="*/ 1094075 h 1106057"/>
              <a:gd name="connsiteX31" fmla="*/ 877274 w 1541058"/>
              <a:gd name="connsiteY31" fmla="*/ 1105981 h 1106057"/>
              <a:gd name="connsiteX32" fmla="*/ 812980 w 1541058"/>
              <a:gd name="connsiteY32" fmla="*/ 1098837 h 1106057"/>
              <a:gd name="connsiteX33" fmla="*/ 689155 w 1541058"/>
              <a:gd name="connsiteY33" fmla="*/ 1091694 h 1106057"/>
              <a:gd name="connsiteX34" fmla="*/ 589143 w 1541058"/>
              <a:gd name="connsiteY34" fmla="*/ 1084550 h 1106057"/>
              <a:gd name="connsiteX35" fmla="*/ 539136 w 1541058"/>
              <a:gd name="connsiteY35" fmla="*/ 1084550 h 1106057"/>
              <a:gd name="connsiteX36" fmla="*/ 493893 w 1541058"/>
              <a:gd name="connsiteY36" fmla="*/ 1077406 h 1106057"/>
              <a:gd name="connsiteX37" fmla="*/ 470080 w 1541058"/>
              <a:gd name="connsiteY37" fmla="*/ 1063119 h 1106057"/>
              <a:gd name="connsiteX38" fmla="*/ 448649 w 1541058"/>
              <a:gd name="connsiteY38" fmla="*/ 1044069 h 1106057"/>
              <a:gd name="connsiteX39" fmla="*/ 441505 w 1541058"/>
              <a:gd name="connsiteY39" fmla="*/ 1015494 h 1106057"/>
              <a:gd name="connsiteX40" fmla="*/ 424836 w 1541058"/>
              <a:gd name="connsiteY40" fmla="*/ 982156 h 1106057"/>
              <a:gd name="connsiteX41" fmla="*/ 410549 w 1541058"/>
              <a:gd name="connsiteY41" fmla="*/ 953581 h 1106057"/>
              <a:gd name="connsiteX42" fmla="*/ 393880 w 1541058"/>
              <a:gd name="connsiteY42" fmla="*/ 925006 h 1106057"/>
              <a:gd name="connsiteX43" fmla="*/ 377211 w 1541058"/>
              <a:gd name="connsiteY43" fmla="*/ 901194 h 1106057"/>
              <a:gd name="connsiteX44" fmla="*/ 351018 w 1541058"/>
              <a:gd name="connsiteY44" fmla="*/ 867856 h 1106057"/>
              <a:gd name="connsiteX45" fmla="*/ 322443 w 1541058"/>
              <a:gd name="connsiteY45" fmla="*/ 846425 h 1106057"/>
              <a:gd name="connsiteX46" fmla="*/ 270055 w 1541058"/>
              <a:gd name="connsiteY46" fmla="*/ 829756 h 1106057"/>
              <a:gd name="connsiteX47" fmla="*/ 205761 w 1541058"/>
              <a:gd name="connsiteY47" fmla="*/ 815469 h 1106057"/>
              <a:gd name="connsiteX48" fmla="*/ 155755 w 1541058"/>
              <a:gd name="connsiteY48" fmla="*/ 808325 h 1106057"/>
              <a:gd name="connsiteX49" fmla="*/ 79555 w 1541058"/>
              <a:gd name="connsiteY49" fmla="*/ 810706 h 1106057"/>
              <a:gd name="connsiteX50" fmla="*/ 46218 w 1541058"/>
              <a:gd name="connsiteY50" fmla="*/ 820231 h 1106057"/>
              <a:gd name="connsiteX51" fmla="*/ 24786 w 1541058"/>
              <a:gd name="connsiteY51" fmla="*/ 820231 h 1106057"/>
              <a:gd name="connsiteX52" fmla="*/ 15261 w 1541058"/>
              <a:gd name="connsiteY52" fmla="*/ 815469 h 1106057"/>
              <a:gd name="connsiteX53" fmla="*/ 974 w 1541058"/>
              <a:gd name="connsiteY53" fmla="*/ 808325 h 1106057"/>
              <a:gd name="connsiteX54" fmla="*/ 5736 w 1541058"/>
              <a:gd name="connsiteY54" fmla="*/ 794037 h 1106057"/>
              <a:gd name="connsiteX55" fmla="*/ 41455 w 1541058"/>
              <a:gd name="connsiteY55" fmla="*/ 727362 h 1106057"/>
              <a:gd name="connsiteX56" fmla="*/ 67649 w 1541058"/>
              <a:gd name="connsiteY56" fmla="*/ 679737 h 1106057"/>
              <a:gd name="connsiteX57" fmla="*/ 146230 w 1541058"/>
              <a:gd name="connsiteY57" fmla="*/ 577344 h 1106057"/>
              <a:gd name="connsiteX58" fmla="*/ 150993 w 1541058"/>
              <a:gd name="connsiteY58" fmla="*/ 577344 h 1106057"/>
              <a:gd name="connsiteX59" fmla="*/ 177186 w 1541058"/>
              <a:gd name="connsiteY59" fmla="*/ 608300 h 1106057"/>
              <a:gd name="connsiteX60" fmla="*/ 208143 w 1541058"/>
              <a:gd name="connsiteY60" fmla="*/ 653544 h 1106057"/>
              <a:gd name="connsiteX61" fmla="*/ 267674 w 1541058"/>
              <a:gd name="connsiteY61" fmla="*/ 698787 h 1106057"/>
              <a:gd name="connsiteX62" fmla="*/ 315299 w 1541058"/>
              <a:gd name="connsiteY62" fmla="*/ 732125 h 1106057"/>
              <a:gd name="connsiteX63" fmla="*/ 379593 w 1541058"/>
              <a:gd name="connsiteY63" fmla="*/ 741650 h 1106057"/>
              <a:gd name="connsiteX64" fmla="*/ 439124 w 1541058"/>
              <a:gd name="connsiteY64" fmla="*/ 753556 h 1106057"/>
              <a:gd name="connsiteX65" fmla="*/ 491511 w 1541058"/>
              <a:gd name="connsiteY65" fmla="*/ 765462 h 1106057"/>
              <a:gd name="connsiteX66" fmla="*/ 558186 w 1541058"/>
              <a:gd name="connsiteY66" fmla="*/ 772606 h 1106057"/>
              <a:gd name="connsiteX67" fmla="*/ 629624 w 1541058"/>
              <a:gd name="connsiteY67" fmla="*/ 763081 h 1106057"/>
              <a:gd name="connsiteX68" fmla="*/ 682011 w 1541058"/>
              <a:gd name="connsiteY68" fmla="*/ 739269 h 1106057"/>
              <a:gd name="connsiteX69" fmla="*/ 715349 w 1541058"/>
              <a:gd name="connsiteY69" fmla="*/ 715456 h 1106057"/>
              <a:gd name="connsiteX70" fmla="*/ 774880 w 1541058"/>
              <a:gd name="connsiteY70" fmla="*/ 694025 h 1106057"/>
              <a:gd name="connsiteX71" fmla="*/ 832030 w 1541058"/>
              <a:gd name="connsiteY71" fmla="*/ 686881 h 1106057"/>
              <a:gd name="connsiteX72" fmla="*/ 901086 w 1541058"/>
              <a:gd name="connsiteY72" fmla="*/ 682119 h 1106057"/>
              <a:gd name="connsiteX73" fmla="*/ 967761 w 1541058"/>
              <a:gd name="connsiteY73" fmla="*/ 663069 h 1106057"/>
              <a:gd name="connsiteX74" fmla="*/ 1008243 w 1541058"/>
              <a:gd name="connsiteY74" fmla="*/ 632112 h 1106057"/>
              <a:gd name="connsiteX75" fmla="*/ 1024911 w 1541058"/>
              <a:gd name="connsiteY75" fmla="*/ 596394 h 1106057"/>
              <a:gd name="connsiteX76" fmla="*/ 1039199 w 1541058"/>
              <a:gd name="connsiteY76" fmla="*/ 534481 h 1106057"/>
              <a:gd name="connsiteX77" fmla="*/ 1041580 w 1541058"/>
              <a:gd name="connsiteY77" fmla="*/ 472569 h 1106057"/>
              <a:gd name="connsiteX78" fmla="*/ 1032055 w 1541058"/>
              <a:gd name="connsiteY78" fmla="*/ 436850 h 1106057"/>
              <a:gd name="connsiteX79" fmla="*/ 1008243 w 1541058"/>
              <a:gd name="connsiteY79" fmla="*/ 410656 h 1106057"/>
              <a:gd name="connsiteX80" fmla="*/ 984430 w 1541058"/>
              <a:gd name="connsiteY80" fmla="*/ 384462 h 1106057"/>
              <a:gd name="connsiteX81" fmla="*/ 960618 w 1541058"/>
              <a:gd name="connsiteY81" fmla="*/ 363031 h 1106057"/>
              <a:gd name="connsiteX82" fmla="*/ 939186 w 1541058"/>
              <a:gd name="connsiteY82" fmla="*/ 339219 h 1106057"/>
              <a:gd name="connsiteX83" fmla="*/ 912993 w 1541058"/>
              <a:gd name="connsiteY83" fmla="*/ 317787 h 1106057"/>
              <a:gd name="connsiteX84" fmla="*/ 877274 w 1541058"/>
              <a:gd name="connsiteY84" fmla="*/ 291594 h 1106057"/>
              <a:gd name="connsiteX85" fmla="*/ 843936 w 1541058"/>
              <a:gd name="connsiteY85" fmla="*/ 265400 h 1106057"/>
              <a:gd name="connsiteX86" fmla="*/ 801074 w 1541058"/>
              <a:gd name="connsiteY86" fmla="*/ 229681 h 1106057"/>
              <a:gd name="connsiteX87" fmla="*/ 774880 w 1541058"/>
              <a:gd name="connsiteY87" fmla="*/ 210631 h 1106057"/>
              <a:gd name="connsiteX88" fmla="*/ 753449 w 1541058"/>
              <a:gd name="connsiteY88" fmla="*/ 198725 h 1106057"/>
              <a:gd name="connsiteX89" fmla="*/ 743924 w 1541058"/>
              <a:gd name="connsiteY89" fmla="*/ 186819 h 1106057"/>
              <a:gd name="connsiteX90" fmla="*/ 703443 w 1541058"/>
              <a:gd name="connsiteY90" fmla="*/ 177294 h 1106057"/>
              <a:gd name="connsiteX91" fmla="*/ 665343 w 1541058"/>
              <a:gd name="connsiteY91" fmla="*/ 170150 h 1106057"/>
              <a:gd name="connsiteX92" fmla="*/ 608193 w 1541058"/>
              <a:gd name="connsiteY92" fmla="*/ 163006 h 1106057"/>
              <a:gd name="connsiteX93" fmla="*/ 565330 w 1541058"/>
              <a:gd name="connsiteY93" fmla="*/ 163006 h 1106057"/>
              <a:gd name="connsiteX94" fmla="*/ 536755 w 1541058"/>
              <a:gd name="connsiteY94" fmla="*/ 163006 h 1106057"/>
              <a:gd name="connsiteX95" fmla="*/ 505799 w 1541058"/>
              <a:gd name="connsiteY95" fmla="*/ 165387 h 1106057"/>
              <a:gd name="connsiteX96" fmla="*/ 489130 w 1541058"/>
              <a:gd name="connsiteY96" fmla="*/ 165387 h 1106057"/>
              <a:gd name="connsiteX97" fmla="*/ 477224 w 1541058"/>
              <a:gd name="connsiteY97" fmla="*/ 163006 h 1106057"/>
              <a:gd name="connsiteX98" fmla="*/ 470080 w 1541058"/>
              <a:gd name="connsiteY98" fmla="*/ 146337 h 1106057"/>
              <a:gd name="connsiteX99" fmla="*/ 493893 w 1541058"/>
              <a:gd name="connsiteY99" fmla="*/ 127287 h 1106057"/>
              <a:gd name="connsiteX100" fmla="*/ 524849 w 1541058"/>
              <a:gd name="connsiteY100" fmla="*/ 89187 h 1106057"/>
              <a:gd name="connsiteX101" fmla="*/ 570093 w 1541058"/>
              <a:gd name="connsiteY101" fmla="*/ 36800 h 110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541058" h="1106057">
                <a:moveTo>
                  <a:pt x="570093" y="36800"/>
                </a:moveTo>
                <a:cubicBezTo>
                  <a:pt x="584777" y="22512"/>
                  <a:pt x="600652" y="9018"/>
                  <a:pt x="612955" y="3462"/>
                </a:cubicBezTo>
                <a:cubicBezTo>
                  <a:pt x="625258" y="-2094"/>
                  <a:pt x="631608" y="-110"/>
                  <a:pt x="643911" y="3462"/>
                </a:cubicBezTo>
                <a:cubicBezTo>
                  <a:pt x="656214" y="7034"/>
                  <a:pt x="652246" y="6241"/>
                  <a:pt x="686774" y="24894"/>
                </a:cubicBezTo>
                <a:cubicBezTo>
                  <a:pt x="721302" y="43547"/>
                  <a:pt x="851080" y="115381"/>
                  <a:pt x="851080" y="115381"/>
                </a:cubicBezTo>
                <a:lnTo>
                  <a:pt x="1039199" y="222537"/>
                </a:lnTo>
                <a:cubicBezTo>
                  <a:pt x="1097143" y="254684"/>
                  <a:pt x="1198743" y="308262"/>
                  <a:pt x="1198743" y="308262"/>
                </a:cubicBezTo>
                <a:lnTo>
                  <a:pt x="1339236" y="382081"/>
                </a:lnTo>
                <a:cubicBezTo>
                  <a:pt x="1382892" y="405497"/>
                  <a:pt x="1429327" y="431293"/>
                  <a:pt x="1460680" y="448756"/>
                </a:cubicBezTo>
                <a:cubicBezTo>
                  <a:pt x="1492033" y="466219"/>
                  <a:pt x="1514258" y="479315"/>
                  <a:pt x="1527355" y="486856"/>
                </a:cubicBezTo>
                <a:cubicBezTo>
                  <a:pt x="1540452" y="494397"/>
                  <a:pt x="1539261" y="494000"/>
                  <a:pt x="1539261" y="494000"/>
                </a:cubicBezTo>
                <a:cubicBezTo>
                  <a:pt x="1541245" y="496778"/>
                  <a:pt x="1542039" y="495588"/>
                  <a:pt x="1539261" y="503525"/>
                </a:cubicBezTo>
                <a:cubicBezTo>
                  <a:pt x="1536483" y="511462"/>
                  <a:pt x="1527752" y="531703"/>
                  <a:pt x="1522593" y="541625"/>
                </a:cubicBezTo>
                <a:cubicBezTo>
                  <a:pt x="1517434" y="551547"/>
                  <a:pt x="1512670" y="559484"/>
                  <a:pt x="1508305" y="563056"/>
                </a:cubicBezTo>
                <a:cubicBezTo>
                  <a:pt x="1503940" y="566628"/>
                  <a:pt x="1500765" y="563453"/>
                  <a:pt x="1496399" y="563056"/>
                </a:cubicBezTo>
                <a:cubicBezTo>
                  <a:pt x="1492033" y="562659"/>
                  <a:pt x="1486477" y="561469"/>
                  <a:pt x="1482111" y="560675"/>
                </a:cubicBezTo>
                <a:cubicBezTo>
                  <a:pt x="1477745" y="559881"/>
                  <a:pt x="1470205" y="558294"/>
                  <a:pt x="1470205" y="558294"/>
                </a:cubicBezTo>
                <a:cubicBezTo>
                  <a:pt x="1466633" y="557897"/>
                  <a:pt x="1460680" y="558294"/>
                  <a:pt x="1460680" y="558294"/>
                </a:cubicBezTo>
                <a:cubicBezTo>
                  <a:pt x="1457902" y="557897"/>
                  <a:pt x="1456711" y="555118"/>
                  <a:pt x="1453536" y="555912"/>
                </a:cubicBezTo>
                <a:cubicBezTo>
                  <a:pt x="1450361" y="556706"/>
                  <a:pt x="1445202" y="559484"/>
                  <a:pt x="1441630" y="563056"/>
                </a:cubicBezTo>
                <a:cubicBezTo>
                  <a:pt x="1438058" y="566628"/>
                  <a:pt x="1432502" y="571788"/>
                  <a:pt x="1432105" y="577344"/>
                </a:cubicBezTo>
                <a:cubicBezTo>
                  <a:pt x="1431708" y="582900"/>
                  <a:pt x="1436074" y="590838"/>
                  <a:pt x="1439249" y="596394"/>
                </a:cubicBezTo>
                <a:cubicBezTo>
                  <a:pt x="1442424" y="601950"/>
                  <a:pt x="1447583" y="606316"/>
                  <a:pt x="1451155" y="610681"/>
                </a:cubicBezTo>
                <a:cubicBezTo>
                  <a:pt x="1454727" y="615046"/>
                  <a:pt x="1459093" y="617428"/>
                  <a:pt x="1460680" y="622587"/>
                </a:cubicBezTo>
                <a:cubicBezTo>
                  <a:pt x="1462267" y="627746"/>
                  <a:pt x="1467824" y="626953"/>
                  <a:pt x="1460680" y="641637"/>
                </a:cubicBezTo>
                <a:cubicBezTo>
                  <a:pt x="1453536" y="656321"/>
                  <a:pt x="1440837" y="682119"/>
                  <a:pt x="1417818" y="710694"/>
                </a:cubicBezTo>
                <a:cubicBezTo>
                  <a:pt x="1394799" y="739269"/>
                  <a:pt x="1350746" y="781337"/>
                  <a:pt x="1322568" y="813087"/>
                </a:cubicBezTo>
                <a:cubicBezTo>
                  <a:pt x="1294390" y="844837"/>
                  <a:pt x="1275340" y="872222"/>
                  <a:pt x="1248749" y="901194"/>
                </a:cubicBezTo>
                <a:cubicBezTo>
                  <a:pt x="1222158" y="930166"/>
                  <a:pt x="1191202" y="961916"/>
                  <a:pt x="1163024" y="986919"/>
                </a:cubicBezTo>
                <a:cubicBezTo>
                  <a:pt x="1134846" y="1011922"/>
                  <a:pt x="1109842" y="1033353"/>
                  <a:pt x="1079680" y="1051212"/>
                </a:cubicBezTo>
                <a:cubicBezTo>
                  <a:pt x="1049518" y="1069071"/>
                  <a:pt x="1015783" y="1084947"/>
                  <a:pt x="982049" y="1094075"/>
                </a:cubicBezTo>
                <a:cubicBezTo>
                  <a:pt x="948315" y="1103203"/>
                  <a:pt x="905452" y="1105187"/>
                  <a:pt x="877274" y="1105981"/>
                </a:cubicBezTo>
                <a:cubicBezTo>
                  <a:pt x="849096" y="1106775"/>
                  <a:pt x="844333" y="1101218"/>
                  <a:pt x="812980" y="1098837"/>
                </a:cubicBezTo>
                <a:cubicBezTo>
                  <a:pt x="781627" y="1096456"/>
                  <a:pt x="689155" y="1091694"/>
                  <a:pt x="689155" y="1091694"/>
                </a:cubicBezTo>
                <a:lnTo>
                  <a:pt x="589143" y="1084550"/>
                </a:lnTo>
                <a:cubicBezTo>
                  <a:pt x="564140" y="1083359"/>
                  <a:pt x="555011" y="1085741"/>
                  <a:pt x="539136" y="1084550"/>
                </a:cubicBezTo>
                <a:cubicBezTo>
                  <a:pt x="523261" y="1083359"/>
                  <a:pt x="505402" y="1080978"/>
                  <a:pt x="493893" y="1077406"/>
                </a:cubicBezTo>
                <a:cubicBezTo>
                  <a:pt x="482384" y="1073834"/>
                  <a:pt x="477621" y="1068675"/>
                  <a:pt x="470080" y="1063119"/>
                </a:cubicBezTo>
                <a:cubicBezTo>
                  <a:pt x="462539" y="1057563"/>
                  <a:pt x="453411" y="1052007"/>
                  <a:pt x="448649" y="1044069"/>
                </a:cubicBezTo>
                <a:cubicBezTo>
                  <a:pt x="443886" y="1036132"/>
                  <a:pt x="445474" y="1025813"/>
                  <a:pt x="441505" y="1015494"/>
                </a:cubicBezTo>
                <a:cubicBezTo>
                  <a:pt x="437536" y="1005175"/>
                  <a:pt x="424836" y="982156"/>
                  <a:pt x="424836" y="982156"/>
                </a:cubicBezTo>
                <a:cubicBezTo>
                  <a:pt x="419677" y="971837"/>
                  <a:pt x="415708" y="963106"/>
                  <a:pt x="410549" y="953581"/>
                </a:cubicBezTo>
                <a:cubicBezTo>
                  <a:pt x="405390" y="944056"/>
                  <a:pt x="399436" y="933737"/>
                  <a:pt x="393880" y="925006"/>
                </a:cubicBezTo>
                <a:cubicBezTo>
                  <a:pt x="388324" y="916275"/>
                  <a:pt x="384355" y="910719"/>
                  <a:pt x="377211" y="901194"/>
                </a:cubicBezTo>
                <a:cubicBezTo>
                  <a:pt x="370067" y="891669"/>
                  <a:pt x="360146" y="876984"/>
                  <a:pt x="351018" y="867856"/>
                </a:cubicBezTo>
                <a:cubicBezTo>
                  <a:pt x="341890" y="858728"/>
                  <a:pt x="335937" y="852775"/>
                  <a:pt x="322443" y="846425"/>
                </a:cubicBezTo>
                <a:cubicBezTo>
                  <a:pt x="308949" y="840075"/>
                  <a:pt x="289502" y="834915"/>
                  <a:pt x="270055" y="829756"/>
                </a:cubicBezTo>
                <a:cubicBezTo>
                  <a:pt x="250608" y="824597"/>
                  <a:pt x="224811" y="819041"/>
                  <a:pt x="205761" y="815469"/>
                </a:cubicBezTo>
                <a:cubicBezTo>
                  <a:pt x="186711" y="811897"/>
                  <a:pt x="176789" y="809119"/>
                  <a:pt x="155755" y="808325"/>
                </a:cubicBezTo>
                <a:cubicBezTo>
                  <a:pt x="134721" y="807531"/>
                  <a:pt x="97811" y="808722"/>
                  <a:pt x="79555" y="810706"/>
                </a:cubicBezTo>
                <a:cubicBezTo>
                  <a:pt x="61299" y="812690"/>
                  <a:pt x="55346" y="818644"/>
                  <a:pt x="46218" y="820231"/>
                </a:cubicBezTo>
                <a:cubicBezTo>
                  <a:pt x="37090" y="821819"/>
                  <a:pt x="29945" y="821025"/>
                  <a:pt x="24786" y="820231"/>
                </a:cubicBezTo>
                <a:cubicBezTo>
                  <a:pt x="19626" y="819437"/>
                  <a:pt x="15261" y="815469"/>
                  <a:pt x="15261" y="815469"/>
                </a:cubicBezTo>
                <a:cubicBezTo>
                  <a:pt x="11292" y="813485"/>
                  <a:pt x="2562" y="811897"/>
                  <a:pt x="974" y="808325"/>
                </a:cubicBezTo>
                <a:cubicBezTo>
                  <a:pt x="-614" y="804753"/>
                  <a:pt x="-1011" y="807531"/>
                  <a:pt x="5736" y="794037"/>
                </a:cubicBezTo>
                <a:cubicBezTo>
                  <a:pt x="12483" y="780543"/>
                  <a:pt x="31136" y="746412"/>
                  <a:pt x="41455" y="727362"/>
                </a:cubicBezTo>
                <a:cubicBezTo>
                  <a:pt x="51774" y="708312"/>
                  <a:pt x="50187" y="704740"/>
                  <a:pt x="67649" y="679737"/>
                </a:cubicBezTo>
                <a:cubicBezTo>
                  <a:pt x="85111" y="654734"/>
                  <a:pt x="146230" y="577344"/>
                  <a:pt x="146230" y="577344"/>
                </a:cubicBezTo>
                <a:cubicBezTo>
                  <a:pt x="160121" y="560279"/>
                  <a:pt x="145834" y="572185"/>
                  <a:pt x="150993" y="577344"/>
                </a:cubicBezTo>
                <a:cubicBezTo>
                  <a:pt x="156152" y="582503"/>
                  <a:pt x="167661" y="595600"/>
                  <a:pt x="177186" y="608300"/>
                </a:cubicBezTo>
                <a:cubicBezTo>
                  <a:pt x="186711" y="621000"/>
                  <a:pt x="193062" y="638463"/>
                  <a:pt x="208143" y="653544"/>
                </a:cubicBezTo>
                <a:cubicBezTo>
                  <a:pt x="223224" y="668625"/>
                  <a:pt x="249815" y="685690"/>
                  <a:pt x="267674" y="698787"/>
                </a:cubicBezTo>
                <a:cubicBezTo>
                  <a:pt x="285533" y="711884"/>
                  <a:pt x="296646" y="724981"/>
                  <a:pt x="315299" y="732125"/>
                </a:cubicBezTo>
                <a:cubicBezTo>
                  <a:pt x="333952" y="739269"/>
                  <a:pt x="358956" y="738078"/>
                  <a:pt x="379593" y="741650"/>
                </a:cubicBezTo>
                <a:cubicBezTo>
                  <a:pt x="400230" y="745222"/>
                  <a:pt x="420471" y="749587"/>
                  <a:pt x="439124" y="753556"/>
                </a:cubicBezTo>
                <a:cubicBezTo>
                  <a:pt x="457777" y="757525"/>
                  <a:pt x="471667" y="762287"/>
                  <a:pt x="491511" y="765462"/>
                </a:cubicBezTo>
                <a:cubicBezTo>
                  <a:pt x="511355" y="768637"/>
                  <a:pt x="535167" y="773003"/>
                  <a:pt x="558186" y="772606"/>
                </a:cubicBezTo>
                <a:cubicBezTo>
                  <a:pt x="581205" y="772209"/>
                  <a:pt x="608987" y="768637"/>
                  <a:pt x="629624" y="763081"/>
                </a:cubicBezTo>
                <a:cubicBezTo>
                  <a:pt x="650261" y="757525"/>
                  <a:pt x="667724" y="747206"/>
                  <a:pt x="682011" y="739269"/>
                </a:cubicBezTo>
                <a:cubicBezTo>
                  <a:pt x="696298" y="731332"/>
                  <a:pt x="699871" y="722997"/>
                  <a:pt x="715349" y="715456"/>
                </a:cubicBezTo>
                <a:cubicBezTo>
                  <a:pt x="730827" y="707915"/>
                  <a:pt x="755433" y="698787"/>
                  <a:pt x="774880" y="694025"/>
                </a:cubicBezTo>
                <a:cubicBezTo>
                  <a:pt x="794327" y="689263"/>
                  <a:pt x="810996" y="688865"/>
                  <a:pt x="832030" y="686881"/>
                </a:cubicBezTo>
                <a:cubicBezTo>
                  <a:pt x="853064" y="684897"/>
                  <a:pt x="878464" y="686088"/>
                  <a:pt x="901086" y="682119"/>
                </a:cubicBezTo>
                <a:cubicBezTo>
                  <a:pt x="923708" y="678150"/>
                  <a:pt x="949902" y="671404"/>
                  <a:pt x="967761" y="663069"/>
                </a:cubicBezTo>
                <a:cubicBezTo>
                  <a:pt x="985621" y="654735"/>
                  <a:pt x="998718" y="643225"/>
                  <a:pt x="1008243" y="632112"/>
                </a:cubicBezTo>
                <a:cubicBezTo>
                  <a:pt x="1017768" y="621000"/>
                  <a:pt x="1019752" y="612666"/>
                  <a:pt x="1024911" y="596394"/>
                </a:cubicBezTo>
                <a:cubicBezTo>
                  <a:pt x="1030070" y="580122"/>
                  <a:pt x="1036421" y="555119"/>
                  <a:pt x="1039199" y="534481"/>
                </a:cubicBezTo>
                <a:cubicBezTo>
                  <a:pt x="1041977" y="513844"/>
                  <a:pt x="1042771" y="488841"/>
                  <a:pt x="1041580" y="472569"/>
                </a:cubicBezTo>
                <a:cubicBezTo>
                  <a:pt x="1040389" y="456297"/>
                  <a:pt x="1037611" y="447169"/>
                  <a:pt x="1032055" y="436850"/>
                </a:cubicBezTo>
                <a:cubicBezTo>
                  <a:pt x="1026499" y="426531"/>
                  <a:pt x="1008243" y="410656"/>
                  <a:pt x="1008243" y="410656"/>
                </a:cubicBezTo>
                <a:cubicBezTo>
                  <a:pt x="1000306" y="401925"/>
                  <a:pt x="992367" y="392399"/>
                  <a:pt x="984430" y="384462"/>
                </a:cubicBezTo>
                <a:cubicBezTo>
                  <a:pt x="976493" y="376525"/>
                  <a:pt x="968159" y="370571"/>
                  <a:pt x="960618" y="363031"/>
                </a:cubicBezTo>
                <a:cubicBezTo>
                  <a:pt x="953077" y="355491"/>
                  <a:pt x="947123" y="346760"/>
                  <a:pt x="939186" y="339219"/>
                </a:cubicBezTo>
                <a:cubicBezTo>
                  <a:pt x="931249" y="331678"/>
                  <a:pt x="923312" y="325724"/>
                  <a:pt x="912993" y="317787"/>
                </a:cubicBezTo>
                <a:cubicBezTo>
                  <a:pt x="902674" y="309850"/>
                  <a:pt x="888784" y="300325"/>
                  <a:pt x="877274" y="291594"/>
                </a:cubicBezTo>
                <a:cubicBezTo>
                  <a:pt x="865765" y="282863"/>
                  <a:pt x="856636" y="275719"/>
                  <a:pt x="843936" y="265400"/>
                </a:cubicBezTo>
                <a:cubicBezTo>
                  <a:pt x="831236" y="255081"/>
                  <a:pt x="812583" y="238809"/>
                  <a:pt x="801074" y="229681"/>
                </a:cubicBezTo>
                <a:cubicBezTo>
                  <a:pt x="789565" y="220553"/>
                  <a:pt x="782818" y="215790"/>
                  <a:pt x="774880" y="210631"/>
                </a:cubicBezTo>
                <a:cubicBezTo>
                  <a:pt x="766943" y="205472"/>
                  <a:pt x="758608" y="202694"/>
                  <a:pt x="753449" y="198725"/>
                </a:cubicBezTo>
                <a:cubicBezTo>
                  <a:pt x="748290" y="194756"/>
                  <a:pt x="752258" y="190391"/>
                  <a:pt x="743924" y="186819"/>
                </a:cubicBezTo>
                <a:cubicBezTo>
                  <a:pt x="735590" y="183247"/>
                  <a:pt x="716540" y="180072"/>
                  <a:pt x="703443" y="177294"/>
                </a:cubicBezTo>
                <a:cubicBezTo>
                  <a:pt x="690346" y="174516"/>
                  <a:pt x="681218" y="172531"/>
                  <a:pt x="665343" y="170150"/>
                </a:cubicBezTo>
                <a:cubicBezTo>
                  <a:pt x="649468" y="167769"/>
                  <a:pt x="624862" y="164197"/>
                  <a:pt x="608193" y="163006"/>
                </a:cubicBezTo>
                <a:cubicBezTo>
                  <a:pt x="591524" y="161815"/>
                  <a:pt x="565330" y="163006"/>
                  <a:pt x="565330" y="163006"/>
                </a:cubicBezTo>
                <a:cubicBezTo>
                  <a:pt x="553424" y="163006"/>
                  <a:pt x="546677" y="162609"/>
                  <a:pt x="536755" y="163006"/>
                </a:cubicBezTo>
                <a:cubicBezTo>
                  <a:pt x="526833" y="163403"/>
                  <a:pt x="513736" y="164990"/>
                  <a:pt x="505799" y="165387"/>
                </a:cubicBezTo>
                <a:cubicBezTo>
                  <a:pt x="497862" y="165784"/>
                  <a:pt x="493892" y="165784"/>
                  <a:pt x="489130" y="165387"/>
                </a:cubicBezTo>
                <a:cubicBezTo>
                  <a:pt x="484368" y="164990"/>
                  <a:pt x="480399" y="166181"/>
                  <a:pt x="477224" y="163006"/>
                </a:cubicBezTo>
                <a:cubicBezTo>
                  <a:pt x="474049" y="159831"/>
                  <a:pt x="467302" y="152290"/>
                  <a:pt x="470080" y="146337"/>
                </a:cubicBezTo>
                <a:cubicBezTo>
                  <a:pt x="472858" y="140384"/>
                  <a:pt x="484765" y="136812"/>
                  <a:pt x="493893" y="127287"/>
                </a:cubicBezTo>
                <a:cubicBezTo>
                  <a:pt x="503021" y="117762"/>
                  <a:pt x="512943" y="103474"/>
                  <a:pt x="524849" y="89187"/>
                </a:cubicBezTo>
                <a:cubicBezTo>
                  <a:pt x="536755" y="74900"/>
                  <a:pt x="555409" y="51088"/>
                  <a:pt x="570093" y="36800"/>
                </a:cubicBezTo>
                <a:close/>
              </a:path>
            </a:pathLst>
          </a:cu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3466603" y="6299759"/>
            <a:ext cx="519112" cy="1955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466603" y="6526404"/>
            <a:ext cx="519112" cy="195529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1202609"/>
      </p:ext>
    </p:extLst>
  </p:cSld>
  <p:clrMapOvr>
    <a:masterClrMapping/>
  </p:clrMapOvr>
</p:sld>
</file>

<file path=ppt/theme/theme1.xml><?xml version="1.0" encoding="utf-8"?>
<a:theme xmlns:a="http://schemas.openxmlformats.org/drawingml/2006/main" name="3対4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対4" id="{26303F00-CD42-43D4-A5A3-AD714332B59A}" vid="{603E4F20-3671-480C-8577-23612F4E5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658</Words>
  <Application>Microsoft Office PowerPoint</Application>
  <PresentationFormat>画面に合わせる (4:3)</PresentationFormat>
  <Paragraphs>67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メイリオ</vt:lpstr>
      <vt:lpstr>游ゴシック</vt:lpstr>
      <vt:lpstr>游ゴシック Light</vt:lpstr>
      <vt:lpstr>Arial</vt:lpstr>
      <vt:lpstr>Calibri</vt:lpstr>
      <vt:lpstr>Calibri Light</vt:lpstr>
      <vt:lpstr>3対4</vt:lpstr>
      <vt:lpstr>遺産影響評価の枠組み 事業計画地別の取り扱い</vt:lpstr>
      <vt:lpstr>緩衝地帯の制限区分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今後のHIAの方針について （試 案）</dc:title>
  <dc:creator>十河　良和 (703477)</dc:creator>
  <cp:lastModifiedBy>谷口　大</cp:lastModifiedBy>
  <cp:revision>105</cp:revision>
  <cp:lastPrinted>2020-05-19T04:58:32Z</cp:lastPrinted>
  <dcterms:modified xsi:type="dcterms:W3CDTF">2020-05-19T04:58:44Z</dcterms:modified>
</cp:coreProperties>
</file>