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中　亜津子" initials="村中　亜津子" lastIdx="8" clrIdx="0">
    <p:extLst>
      <p:ext uri="{19B8F6BF-5375-455C-9EA6-DF929625EA0E}">
        <p15:presenceInfo xmlns:p15="http://schemas.microsoft.com/office/powerpoint/2012/main" userId="S-1-5-21-161959346-1900351369-444732941-5409" providerId="AD"/>
      </p:ext>
    </p:extLst>
  </p:cmAuthor>
  <p:cmAuthor id="2" name="小浜　成" initials="小浜　成" lastIdx="1" clrIdx="1">
    <p:extLst>
      <p:ext uri="{19B8F6BF-5375-455C-9EA6-DF929625EA0E}">
        <p15:presenceInfo xmlns:p15="http://schemas.microsoft.com/office/powerpoint/2012/main" userId="S-1-5-21-161959346-1900351369-444732941-27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716" autoAdjust="0"/>
  </p:normalViewPr>
  <p:slideViewPr>
    <p:cSldViewPr>
      <p:cViewPr varScale="1">
        <p:scale>
          <a:sx n="56" d="100"/>
          <a:sy n="56" d="100"/>
        </p:scale>
        <p:origin x="1536" y="252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45D55-F446-441B-BDE4-D8E7B451ABA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89313" y="849313"/>
            <a:ext cx="31480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3DA62-43EE-43BA-B818-F79D576AA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1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DA62-43EE-43BA-B818-F79D576AA2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03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817201"/>
              </p:ext>
            </p:extLst>
          </p:nvPr>
        </p:nvGraphicFramePr>
        <p:xfrm>
          <a:off x="228199" y="6361230"/>
          <a:ext cx="13216124" cy="3480268"/>
        </p:xfrm>
        <a:graphic>
          <a:graphicData uri="http://schemas.openxmlformats.org/drawingml/2006/table">
            <a:tbl>
              <a:tblPr/>
              <a:tblGrid>
                <a:gridCol w="1007816">
                  <a:extLst>
                    <a:ext uri="{9D8B030D-6E8A-4147-A177-3AD203B41FA5}">
                      <a16:colId xmlns:a16="http://schemas.microsoft.com/office/drawing/2014/main" val="68590789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75152719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33067187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4998145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43424327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91363141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3100337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15254966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7037198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67409538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8112108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401934244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638936833"/>
                    </a:ext>
                  </a:extLst>
                </a:gridCol>
              </a:tblGrid>
              <a:tr h="3536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14410"/>
                  </a:ext>
                </a:extLst>
              </a:tr>
              <a:tr h="31265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185117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15472" y="6108987"/>
            <a:ext cx="13448803" cy="38129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AutoShape 226"/>
          <p:cNvSpPr>
            <a:spLocks noChangeArrowheads="1"/>
          </p:cNvSpPr>
          <p:nvPr/>
        </p:nvSpPr>
        <p:spPr bwMode="auto">
          <a:xfrm>
            <a:off x="228199" y="5868277"/>
            <a:ext cx="3608089" cy="34327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23" tIns="45712" rIns="91423" bIns="4571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年間スケジュール（想定）</a:t>
            </a:r>
            <a:r>
              <a:rPr lang="en-US" altLang="ja-JP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</a:p>
        </p:txBody>
      </p:sp>
      <p:sp>
        <p:nvSpPr>
          <p:cNvPr id="47" name="テキスト ボックス 4"/>
          <p:cNvSpPr txBox="1"/>
          <p:nvPr/>
        </p:nvSpPr>
        <p:spPr>
          <a:xfrm>
            <a:off x="6905134" y="809872"/>
            <a:ext cx="6670810" cy="5040561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"/>
          <p:cNvSpPr txBox="1"/>
          <p:nvPr/>
        </p:nvSpPr>
        <p:spPr>
          <a:xfrm>
            <a:off x="121744" y="809873"/>
            <a:ext cx="6580598" cy="497007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6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１．保存活用会議運営に係る総合調整事業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同会議を開催し、「資産等保存管理事業」や「来訪者対策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・魅力発信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業」の取組方針、決算・予算等を審議・決定する。</a:t>
            </a:r>
          </a:p>
          <a:p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また、大阪府及び地元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市の世界遺産、文化財、都市計画等の関係部署の職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員からなる「資産専門部会」、「緩衝地帯専門部会」、「来訪者対策専門部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会」の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つの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専門部会を開催し、今後の百舌鳥・古市古墳群の</a:t>
            </a:r>
            <a:r>
              <a:rPr lang="ja-JP" altLang="ja-JP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保存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活用</a:t>
            </a:r>
            <a:r>
              <a:rPr lang="ja-JP" altLang="ja-JP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具体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的な対応方等について協議を行う。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２．資産等保存管理事業</a:t>
            </a:r>
            <a:endParaRPr lang="en-US" altLang="ja-JP" sz="16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世界遺産一覧表記載推薦書の付属資料としてユネスコに提出した「包括的保存管理計画」や、第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43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回世界遺産委員会における登録決議文の「追加的勧告」で求められた内容をふまえ、百舌鳥・古市古墳群の保存管理を適切に行う。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３．来訪者対策・魅力発信事業</a:t>
            </a:r>
            <a:endParaRPr lang="en-US" altLang="ja-JP" sz="14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世界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遺産「百舌鳥・古市古墳群」の価値や魅力を国内外に向けて発信する。</a:t>
            </a:r>
            <a:endParaRPr lang="ja-JP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090" y="10583"/>
            <a:ext cx="13690072" cy="4759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kern="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令和５年度　百舌鳥</a:t>
            </a:r>
            <a:r>
              <a:rPr lang="ja-JP" altLang="en-US" sz="18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・古市古墳群世界遺産保存活用会議　事業計画概要</a:t>
            </a:r>
            <a:endParaRPr lang="en-US" altLang="ja-JP" sz="18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sp>
        <p:nvSpPr>
          <p:cNvPr id="45" name="AutoShape 226"/>
          <p:cNvSpPr>
            <a:spLocks noChangeArrowheads="1"/>
          </p:cNvSpPr>
          <p:nvPr/>
        </p:nvSpPr>
        <p:spPr bwMode="auto">
          <a:xfrm>
            <a:off x="228199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事業計画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案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AutoShape 226"/>
          <p:cNvSpPr>
            <a:spLocks noChangeArrowheads="1"/>
          </p:cNvSpPr>
          <p:nvPr/>
        </p:nvSpPr>
        <p:spPr bwMode="auto">
          <a:xfrm>
            <a:off x="7073503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予算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案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896237"/>
              </p:ext>
            </p:extLst>
          </p:nvPr>
        </p:nvGraphicFramePr>
        <p:xfrm>
          <a:off x="7107989" y="1287386"/>
          <a:ext cx="6289958" cy="1622609"/>
        </p:xfrm>
        <a:graphic>
          <a:graphicData uri="http://schemas.openxmlformats.org/drawingml/2006/table">
            <a:tbl>
              <a:tblPr firstRow="1" firstCol="1" bandRow="1"/>
              <a:tblGrid>
                <a:gridCol w="1694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9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訳</a:t>
                      </a: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分担金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27,911,000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10,468,000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10,468,000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羽曳野市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3,487,500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藤井寺市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3,487,500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　　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27,911,000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139223"/>
              </p:ext>
            </p:extLst>
          </p:nvPr>
        </p:nvGraphicFramePr>
        <p:xfrm>
          <a:off x="7128569" y="3330153"/>
          <a:ext cx="6264696" cy="2448272"/>
        </p:xfrm>
        <a:graphic>
          <a:graphicData uri="http://schemas.openxmlformats.org/drawingml/2006/table">
            <a:tbl>
              <a:tblPr firstRow="1" firstCol="1" bandRow="1"/>
              <a:tblGrid>
                <a:gridCol w="1690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9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容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総合調整事業費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1,751,000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保存活用会議開催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費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、事務局運営費　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資産等保存管理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8,393,000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ＨＩＡ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関連事業費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モニタリング実施費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来訪者対策・魅力発信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17,767,000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海外デジタルメディアを活用した情報発信事業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ホームページの充実費</a:t>
                      </a:r>
                      <a:endParaRPr lang="en-US" altLang="ja-JP" sz="1200" strike="sngStrike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ＰＲツール作成費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　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27,911,000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56561" y="102099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＜収入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56561" y="304212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＜支出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43" name="ホームベース 42"/>
          <p:cNvSpPr/>
          <p:nvPr/>
        </p:nvSpPr>
        <p:spPr>
          <a:xfrm>
            <a:off x="1354473" y="9269406"/>
            <a:ext cx="11753329" cy="21475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専門部会による協議　・　モニタリングの実施　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2745193" y="6783476"/>
            <a:ext cx="216024" cy="2091293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3043324" y="6786537"/>
            <a:ext cx="371253" cy="2376263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モニタリング年次報告書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とりまとめ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622117" y="6805247"/>
            <a:ext cx="318928" cy="152483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1367929" y="9560146"/>
            <a:ext cx="11753328" cy="193025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ホームページの運営</a:t>
            </a:r>
            <a:r>
              <a:rPr lang="ja-JP" altLang="en-US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充実、民間等連携事業・世界遺産学習会の開催など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1223913" y="7290593"/>
            <a:ext cx="720080" cy="1360421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tIns="36000" bIns="3600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提出資料作成・</a:t>
            </a:r>
            <a:endParaRPr lang="en-US" altLang="ja-JP" sz="11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英訳作業</a:t>
            </a:r>
            <a:endParaRPr lang="en-US" altLang="ja-JP" sz="1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ホームベース 38"/>
          <p:cNvSpPr/>
          <p:nvPr/>
        </p:nvSpPr>
        <p:spPr>
          <a:xfrm>
            <a:off x="10512945" y="8865330"/>
            <a:ext cx="2460936" cy="361093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保全状況報告書</a:t>
            </a:r>
            <a:endParaRPr lang="en-US" altLang="ja-JP" sz="105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モニタリング結果とりまとめ</a:t>
            </a:r>
            <a:endParaRPr lang="en-US" altLang="ja-JP" sz="105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3312145" y="7002561"/>
            <a:ext cx="9433048" cy="36004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　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海外デジタルメディア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を活用した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情報発信事業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943993" y="6930553"/>
            <a:ext cx="318592" cy="238368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ＨＩＡ他に</a:t>
            </a:r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関する</a:t>
            </a:r>
            <a:endParaRPr lang="en-US" altLang="ja-JP" sz="12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ユネスコへの情報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提供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776641" y="7506617"/>
            <a:ext cx="288032" cy="1656184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価値理解促進事業</a:t>
            </a:r>
            <a:endParaRPr kumimoji="1" lang="ja-JP" altLang="en-US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正方形/長方形 27"/>
          <p:cNvSpPr>
            <a:spLocks noChangeArrowheads="1"/>
          </p:cNvSpPr>
          <p:nvPr/>
        </p:nvSpPr>
        <p:spPr bwMode="auto">
          <a:xfrm>
            <a:off x="12169129" y="161801"/>
            <a:ext cx="1296144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資料</a:t>
            </a:r>
            <a:r>
              <a:rPr lang="ja-JP" altLang="en-US" sz="1050" kern="10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２－２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2385153" y="6786537"/>
            <a:ext cx="216024" cy="154021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事業報告書</a:t>
            </a:r>
          </a:p>
        </p:txBody>
      </p:sp>
    </p:spTree>
    <p:extLst>
      <p:ext uri="{BB962C8B-B14F-4D97-AF65-F5344CB8AC3E}">
        <p14:creationId xmlns:p14="http://schemas.microsoft.com/office/powerpoint/2010/main" val="423347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3428</TotalTime>
  <Words>512</Words>
  <Application>Microsoft Office PowerPoint</Application>
  <PresentationFormat>ユーザー設定</PresentationFormat>
  <Paragraphs>100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明朝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村中　亜津子</cp:lastModifiedBy>
  <cp:revision>373</cp:revision>
  <cp:lastPrinted>2023-02-02T06:56:17Z</cp:lastPrinted>
  <dcterms:created xsi:type="dcterms:W3CDTF">2014-07-11T05:14:15Z</dcterms:created>
  <dcterms:modified xsi:type="dcterms:W3CDTF">2023-03-13T04:38:53Z</dcterms:modified>
</cp:coreProperties>
</file>