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村中　亜津子" initials="村中　亜津子" lastIdx="4" clrIdx="0">
    <p:extLst>
      <p:ext uri="{19B8F6BF-5375-455C-9EA6-DF929625EA0E}">
        <p15:presenceInfo xmlns:p15="http://schemas.microsoft.com/office/powerpoint/2012/main" userId="S-1-5-21-161959346-1900351369-444732941-5409" providerId="AD"/>
      </p:ext>
    </p:extLst>
  </p:cmAuthor>
  <p:cmAuthor id="2" name="小浜　成" initials="小浜　成" lastIdx="1" clrIdx="1">
    <p:extLst>
      <p:ext uri="{19B8F6BF-5375-455C-9EA6-DF929625EA0E}">
        <p15:presenceInfo xmlns:p15="http://schemas.microsoft.com/office/powerpoint/2012/main" userId="S-1-5-21-161959346-1900351369-444732941-27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716" autoAdjust="0"/>
  </p:normalViewPr>
  <p:slideViewPr>
    <p:cSldViewPr>
      <p:cViewPr>
        <p:scale>
          <a:sx n="66" d="100"/>
          <a:sy n="66" d="100"/>
        </p:scale>
        <p:origin x="996" y="66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45D55-F446-441B-BDE4-D8E7B451ABA1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89313" y="849313"/>
            <a:ext cx="31480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3DA62-43EE-43BA-B818-F79D576AA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41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3DA62-43EE-43BA-B818-F79D576AA2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03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857468"/>
              </p:ext>
            </p:extLst>
          </p:nvPr>
        </p:nvGraphicFramePr>
        <p:xfrm>
          <a:off x="228199" y="6361230"/>
          <a:ext cx="13216124" cy="3480268"/>
        </p:xfrm>
        <a:graphic>
          <a:graphicData uri="http://schemas.openxmlformats.org/drawingml/2006/table">
            <a:tbl>
              <a:tblPr/>
              <a:tblGrid>
                <a:gridCol w="1007816">
                  <a:extLst>
                    <a:ext uri="{9D8B030D-6E8A-4147-A177-3AD203B41FA5}">
                      <a16:colId xmlns:a16="http://schemas.microsoft.com/office/drawing/2014/main" val="68590789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75152719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33067187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4998145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43424327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91363141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3100337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15254966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7037198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67409538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8112108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401934244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638936833"/>
                    </a:ext>
                  </a:extLst>
                </a:gridCol>
              </a:tblGrid>
              <a:tr h="3536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14410"/>
                  </a:ext>
                </a:extLst>
              </a:tr>
              <a:tr h="31265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185117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115472" y="6108987"/>
            <a:ext cx="13448803" cy="38129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AutoShape 226"/>
          <p:cNvSpPr>
            <a:spLocks noChangeArrowheads="1"/>
          </p:cNvSpPr>
          <p:nvPr/>
        </p:nvSpPr>
        <p:spPr bwMode="auto">
          <a:xfrm>
            <a:off x="228199" y="5868277"/>
            <a:ext cx="3608089" cy="34327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square" lIns="91423" tIns="45712" rIns="91423" bIns="4571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令和３年度　年間スケジュール（想定）</a:t>
            </a:r>
            <a:endParaRPr lang="en-US" altLang="ja-JP" sz="1400" b="1" dirty="0" smtClean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"/>
          <p:cNvSpPr txBox="1"/>
          <p:nvPr/>
        </p:nvSpPr>
        <p:spPr>
          <a:xfrm>
            <a:off x="6905134" y="809872"/>
            <a:ext cx="6670810" cy="5125907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テキスト ボックス 4"/>
          <p:cNvSpPr txBox="1"/>
          <p:nvPr/>
        </p:nvSpPr>
        <p:spPr>
          <a:xfrm>
            <a:off x="121744" y="809873"/>
            <a:ext cx="6580598" cy="4970077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600" b="1" u="sng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600" b="1" u="sng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１．保存活用会議運営に係る総合調整事業</a:t>
            </a:r>
            <a:endParaRPr lang="en-US" altLang="ja-JP" sz="1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同会議を開催し、「資産等保存管理事業」や「来訪者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対策</a:t>
            </a:r>
            <a:r>
              <a:rPr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・魅力発信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</a:t>
            </a:r>
            <a:endParaRPr lang="en-US" altLang="ja-JP" sz="1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業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」の取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組方針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、決算・予算等を審議・決定する。</a:t>
            </a:r>
          </a:p>
          <a:p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また、大阪府及び地元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市の世界遺産、文化財、都市計画等の関係部署の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職</a:t>
            </a:r>
            <a:r>
              <a:rPr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員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からなる「資産専門部会」、「緩衝地帯専門部会」、「来訪者対策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</a:t>
            </a:r>
            <a:endParaRPr lang="en-US" altLang="ja-JP" sz="1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」の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つの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専門部会を開催し、今後の百舌鳥・古市古墳群の保存管理の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具体</a:t>
            </a:r>
            <a:endParaRPr lang="en-US" altLang="ja-JP" sz="1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的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な対応方等について協議を行う</a:t>
            </a:r>
            <a:r>
              <a:rPr lang="ja-JP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２．資産等保存管理事業</a:t>
            </a:r>
            <a:endParaRPr lang="en-US" altLang="ja-JP" sz="1600" b="1" u="sng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世界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遺産一覧表記載推薦書の付属資料としてユネスコに提出した「包括的保存管理計画」や、第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43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回世界遺産委員会に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おける登録決議文の「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追加的勧告」で求められた内容をふまえ、百舌鳥・古市古墳群の保存管理を適切に行う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３．来訪者対策・魅力発信事業</a:t>
            </a:r>
            <a:endParaRPr lang="en-US" altLang="ja-JP" sz="1400" b="1" u="sng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新型コロナウイルスの感染状況による影響等を踏まえながら、世界遺産「百舌鳥・古市古墳群」の価値や魅力を国内外に向けて発信する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ja-JP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090" y="10583"/>
            <a:ext cx="13690072" cy="4759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8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令和３年度　百舌鳥・古市古墳群世界遺産保存活用会議　事業計画概要</a:t>
            </a:r>
            <a:r>
              <a:rPr lang="en-US" altLang="ja-JP" sz="18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(</a:t>
            </a:r>
            <a:r>
              <a:rPr lang="ja-JP" altLang="en-US" sz="1800" kern="10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案）</a:t>
            </a:r>
            <a:endParaRPr lang="en-US" altLang="ja-JP" sz="1800" kern="100" smtClean="0"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</p:txBody>
      </p:sp>
      <p:sp>
        <p:nvSpPr>
          <p:cNvPr id="45" name="AutoShape 226"/>
          <p:cNvSpPr>
            <a:spLocks noChangeArrowheads="1"/>
          </p:cNvSpPr>
          <p:nvPr/>
        </p:nvSpPr>
        <p:spPr bwMode="auto">
          <a:xfrm>
            <a:off x="228199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600"/>
              </a:lnSpc>
              <a:defRPr sz="1000"/>
            </a:pP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令和３年度　事業</a:t>
            </a: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計画</a:t>
            </a:r>
            <a:r>
              <a:rPr lang="en-US" altLang="ja-JP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案</a:t>
            </a:r>
            <a:r>
              <a:rPr lang="en-US" altLang="ja-JP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AutoShape 226"/>
          <p:cNvSpPr>
            <a:spLocks noChangeArrowheads="1"/>
          </p:cNvSpPr>
          <p:nvPr/>
        </p:nvSpPr>
        <p:spPr bwMode="auto">
          <a:xfrm>
            <a:off x="7073503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令和３年度　</a:t>
            </a: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予算</a:t>
            </a:r>
            <a:r>
              <a:rPr lang="en-US" altLang="ja-JP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400" b="1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案</a:t>
            </a:r>
            <a:r>
              <a:rPr lang="en-US" altLang="ja-JP" sz="1400" b="1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758377"/>
              </p:ext>
            </p:extLst>
          </p:nvPr>
        </p:nvGraphicFramePr>
        <p:xfrm>
          <a:off x="7107991" y="1287386"/>
          <a:ext cx="6213266" cy="1861174"/>
        </p:xfrm>
        <a:graphic>
          <a:graphicData uri="http://schemas.openxmlformats.org/drawingml/2006/table">
            <a:tbl>
              <a:tblPr firstRow="1" firstCol="1" bandRow="1"/>
              <a:tblGrid>
                <a:gridCol w="167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</a:t>
                      </a:r>
                      <a:r>
                        <a:rPr lang="ja-JP" sz="1200" b="1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訳</a:t>
                      </a: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分担金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27,911,000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大阪府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10,468,000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10,468,000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羽曳野市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3,487,500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藤井寺市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3,487,500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5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前年度繰越し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8,470,000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016889"/>
                  </a:ext>
                </a:extLst>
              </a:tr>
              <a:tr h="349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　　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36,381,000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95450"/>
              </p:ext>
            </p:extLst>
          </p:nvPr>
        </p:nvGraphicFramePr>
        <p:xfrm>
          <a:off x="7107991" y="3455724"/>
          <a:ext cx="6213266" cy="2394709"/>
        </p:xfrm>
        <a:graphic>
          <a:graphicData uri="http://schemas.openxmlformats.org/drawingml/2006/table">
            <a:tbl>
              <a:tblPr firstRow="1" firstCol="1" bandRow="1"/>
              <a:tblGrid>
                <a:gridCol w="1676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容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総合調整事業費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1,751,000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保存活用会議開催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費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、事務局運営費　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資産等保存管理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20,911,000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国際専門会合開催費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ＨＩＡ関連事業費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モニタリング実施費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来訪者対策・魅力発信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13,719,000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高精細映像制作費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ホームページの充実日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ＰＲツール作成費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　</a:t>
                      </a:r>
                      <a:r>
                        <a:rPr 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計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36,381,000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56561" y="102099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＜収入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56561" y="3197170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＜支出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>
            <a:off x="1354473" y="9269406"/>
            <a:ext cx="11753329" cy="214759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専門部会による協議　・　モニタリングの実施　など</a:t>
            </a:r>
            <a:endParaRPr lang="en-US" altLang="ja-JP" sz="12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2658366" y="6783476"/>
            <a:ext cx="276748" cy="152483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3043324" y="6799205"/>
            <a:ext cx="371253" cy="2363595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モニタリング年次報告書</a:t>
            </a:r>
            <a:endParaRPr kumimoji="1" lang="en-US" altLang="ja-JP" sz="12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とりまと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め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622117" y="6805247"/>
            <a:ext cx="318928" cy="152483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3040983" y="7220873"/>
            <a:ext cx="8867594" cy="250061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400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高精細映像製作</a:t>
            </a:r>
            <a:endParaRPr lang="en-US" altLang="ja-JP" sz="14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914149" y="6775906"/>
            <a:ext cx="380375" cy="2115209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国際専門家会合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1367929" y="9560146"/>
            <a:ext cx="11753328" cy="193025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運営</a:t>
            </a:r>
            <a:r>
              <a:rPr lang="ja-JP" altLang="en-US" sz="1200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充実、民間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等連携事業・世界遺産学習会の</a:t>
            </a:r>
            <a:r>
              <a:rPr lang="ja-JP" altLang="en-US" sz="12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開催など</a:t>
            </a:r>
            <a:endParaRPr lang="en-US" altLang="ja-JP" sz="12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2097695" y="8418411"/>
            <a:ext cx="5684232" cy="247172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国際専門家会合準備</a:t>
            </a:r>
            <a:endParaRPr lang="en-US" altLang="ja-JP" sz="11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747694" y="6797394"/>
            <a:ext cx="500555" cy="2383685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ＨＩＡ他に関するユネスコ・</a:t>
            </a:r>
            <a:endParaRPr lang="en-US" altLang="ja-JP" sz="12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イコモスへの情報提供</a:t>
            </a:r>
            <a:endParaRPr kumimoji="1"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>
            <a:off x="1367929" y="8929439"/>
            <a:ext cx="2379765" cy="242081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ユネスコに提出する資料</a:t>
            </a:r>
            <a:r>
              <a:rPr lang="ja-JP" altLang="en-US" sz="11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作成</a:t>
            </a:r>
            <a:endParaRPr lang="en-US" altLang="ja-JP" sz="11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1921366" y="6799205"/>
            <a:ext cx="301625" cy="215004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高精細映像</a:t>
            </a:r>
            <a:r>
              <a:rPr lang="ja-JP" altLang="en-US" sz="14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公開</a:t>
            </a:r>
            <a:endParaRPr kumimoji="1" lang="ja-JP" altLang="en-US" sz="1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ホームベース 38"/>
          <p:cNvSpPr/>
          <p:nvPr/>
        </p:nvSpPr>
        <p:spPr>
          <a:xfrm>
            <a:off x="10518266" y="8810427"/>
            <a:ext cx="2460936" cy="361093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保全状況報告書</a:t>
            </a:r>
            <a:endParaRPr lang="en-US" altLang="ja-JP" sz="105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モニタリング結果とりまとめ</a:t>
            </a:r>
            <a:endParaRPr lang="en-US" altLang="ja-JP" sz="105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407251" y="6799205"/>
            <a:ext cx="358271" cy="211286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シンポジウム開催</a:t>
            </a:r>
            <a:endParaRPr kumimoji="1" lang="ja-JP" altLang="en-US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976900" y="36722"/>
            <a:ext cx="1656223" cy="41581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資料</a:t>
            </a:r>
            <a:r>
              <a:rPr kumimoji="1" lang="en-US" altLang="ja-JP" sz="18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2-2</a:t>
            </a:r>
            <a:endParaRPr kumimoji="1" lang="ja-JP" altLang="en-US" sz="1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" name="ホームベース 29"/>
          <p:cNvSpPr/>
          <p:nvPr/>
        </p:nvSpPr>
        <p:spPr>
          <a:xfrm>
            <a:off x="4312372" y="8929439"/>
            <a:ext cx="3032222" cy="242081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墳丘安定性調査</a:t>
            </a:r>
            <a:endParaRPr lang="en-US" altLang="ja-JP" sz="1100" dirty="0" smtClean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47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3145</TotalTime>
  <Words>519</Words>
  <Application>Microsoft Office PowerPoint</Application>
  <PresentationFormat>ユーザー設定</PresentationFormat>
  <Paragraphs>105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宮崎　和泉</cp:lastModifiedBy>
  <cp:revision>334</cp:revision>
  <cp:lastPrinted>2021-03-18T04:50:07Z</cp:lastPrinted>
  <dcterms:created xsi:type="dcterms:W3CDTF">2014-07-11T05:14:15Z</dcterms:created>
  <dcterms:modified xsi:type="dcterms:W3CDTF">2021-03-22T07:37:28Z</dcterms:modified>
</cp:coreProperties>
</file>